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2" r:id="rId1"/>
  </p:sldMasterIdLst>
  <p:notesMasterIdLst>
    <p:notesMasterId r:id="rId35"/>
  </p:notesMasterIdLst>
  <p:handoutMasterIdLst>
    <p:handoutMasterId r:id="rId36"/>
  </p:handoutMasterIdLst>
  <p:sldIdLst>
    <p:sldId id="305" r:id="rId2"/>
    <p:sldId id="306" r:id="rId3"/>
    <p:sldId id="297" r:id="rId4"/>
    <p:sldId id="258" r:id="rId5"/>
    <p:sldId id="303" r:id="rId6"/>
    <p:sldId id="298" r:id="rId7"/>
    <p:sldId id="263" r:id="rId8"/>
    <p:sldId id="271" r:id="rId9"/>
    <p:sldId id="282" r:id="rId10"/>
    <p:sldId id="283" r:id="rId11"/>
    <p:sldId id="284" r:id="rId12"/>
    <p:sldId id="285" r:id="rId13"/>
    <p:sldId id="299" r:id="rId14"/>
    <p:sldId id="300" r:id="rId15"/>
    <p:sldId id="281" r:id="rId16"/>
    <p:sldId id="266" r:id="rId17"/>
    <p:sldId id="269" r:id="rId18"/>
    <p:sldId id="301" r:id="rId19"/>
    <p:sldId id="286" r:id="rId20"/>
    <p:sldId id="275" r:id="rId21"/>
    <p:sldId id="287" r:id="rId22"/>
    <p:sldId id="272" r:id="rId23"/>
    <p:sldId id="267" r:id="rId24"/>
    <p:sldId id="288" r:id="rId25"/>
    <p:sldId id="276" r:id="rId26"/>
    <p:sldId id="302" r:id="rId27"/>
    <p:sldId id="278" r:id="rId28"/>
    <p:sldId id="295" r:id="rId29"/>
    <p:sldId id="291" r:id="rId30"/>
    <p:sldId id="292" r:id="rId31"/>
    <p:sldId id="304" r:id="rId32"/>
    <p:sldId id="296" r:id="rId33"/>
    <p:sldId id="294"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extLst/>
  </p:cmAuthor>
  <p:cmAuthor id="2" name="Ruben Ferreira"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74"/>
    <p:restoredTop sz="94643"/>
  </p:normalViewPr>
  <p:slideViewPr>
    <p:cSldViewPr snapToGrid="0" snapToObjects="1">
      <p:cViewPr varScale="1">
        <p:scale>
          <a:sx n="119" d="100"/>
          <a:sy n="119" d="100"/>
        </p:scale>
        <p:origin x="-1184"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commentAuthors" Target="commentAuthors.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t>6</a:t>
            </a:fld>
            <a:endParaRPr lang="es-ES"/>
          </a:p>
        </p:txBody>
      </p:sp>
    </p:spTree>
    <p:extLst>
      <p:ext uri="{BB962C8B-B14F-4D97-AF65-F5344CB8AC3E}">
        <p14:creationId xmlns:p14="http://schemas.microsoft.com/office/powerpoint/2010/main" val="1496431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t>14</a:t>
            </a:fld>
            <a:endParaRPr lang="es-ES"/>
          </a:p>
        </p:txBody>
      </p:sp>
    </p:spTree>
    <p:extLst>
      <p:ext uri="{BB962C8B-B14F-4D97-AF65-F5344CB8AC3E}">
        <p14:creationId xmlns:p14="http://schemas.microsoft.com/office/powerpoint/2010/main" val="2112610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t>17</a:t>
            </a:fld>
            <a:endParaRPr lang="es-ES"/>
          </a:p>
        </p:txBody>
      </p:sp>
    </p:spTree>
    <p:extLst>
      <p:ext uri="{BB962C8B-B14F-4D97-AF65-F5344CB8AC3E}">
        <p14:creationId xmlns:p14="http://schemas.microsoft.com/office/powerpoint/2010/main" val="2015657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850688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18742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603109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0727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162790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759937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martes, 31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02511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martes, 31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2169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martes, 31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68306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2384941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59799862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martes, 31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152950296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 Id="rId3" Type="http://schemas.openxmlformats.org/officeDocument/2006/relationships/image" Target="../media/image1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2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jpg"/><Relationship Id="rId3" Type="http://schemas.openxmlformats.org/officeDocument/2006/relationships/image" Target="../media/image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9312693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875849" y="1995834"/>
            <a:ext cx="6297010" cy="874637"/>
          </a:xfrm>
        </p:spPr>
        <p:txBody>
          <a:bodyPr>
            <a:noAutofit/>
          </a:bodyPr>
          <a:lstStyle/>
          <a:p>
            <a:r>
              <a:rPr lang="en-US" sz="4400" b="0" dirty="0" smtClean="0">
                <a:solidFill>
                  <a:srgbClr val="FFFFFF"/>
                </a:solidFill>
              </a:rPr>
              <a:t>3. Vie</a:t>
            </a:r>
            <a:endParaRPr lang="en-US" sz="4400" b="0" dirty="0">
              <a:solidFill>
                <a:srgbClr val="FFFFFF"/>
              </a:solidFill>
            </a:endParaRPr>
          </a:p>
        </p:txBody>
      </p:sp>
      <p:sp>
        <p:nvSpPr>
          <p:cNvPr id="3" name="Marcador de contenido 2"/>
          <p:cNvSpPr>
            <a:spLocks noGrp="1"/>
          </p:cNvSpPr>
          <p:nvPr>
            <p:ph type="body" sz="half" idx="2"/>
          </p:nvPr>
        </p:nvSpPr>
        <p:spPr>
          <a:xfrm>
            <a:off x="861893" y="3010041"/>
            <a:ext cx="4915467" cy="3535678"/>
          </a:xfrm>
        </p:spPr>
        <p:txBody>
          <a:bodyPr>
            <a:noAutofit/>
          </a:bodyPr>
          <a:lstStyle/>
          <a:p>
            <a:pPr algn="just"/>
            <a:r>
              <a:rPr lang="fr-FR" sz="2100" dirty="0" smtClean="0">
                <a:solidFill>
                  <a:srgbClr val="FFFFFF"/>
                </a:solidFill>
              </a:rPr>
              <a:t>Les organismes vivants les plus simples sont si compliqués et si complexes qu’il ne semble pas possible qu’ils aient pu apparaître sans une </a:t>
            </a:r>
            <a:r>
              <a:rPr lang="fr-FR" sz="2100" dirty="0" err="1" smtClean="0">
                <a:solidFill>
                  <a:srgbClr val="FFFFFF"/>
                </a:solidFill>
              </a:rPr>
              <a:t>planiﬁcation</a:t>
            </a:r>
            <a:r>
              <a:rPr lang="fr-FR" sz="2100" dirty="0" smtClean="0">
                <a:solidFill>
                  <a:srgbClr val="FFFFFF"/>
                </a:solidFill>
              </a:rPr>
              <a:t> intelligente. </a:t>
            </a:r>
          </a:p>
          <a:p>
            <a:pPr algn="just"/>
            <a:r>
              <a:rPr lang="fr-FR" sz="2100" dirty="0" smtClean="0">
                <a:solidFill>
                  <a:srgbClr val="FFFFFF"/>
                </a:solidFill>
              </a:rPr>
              <a:t>Cette complexité concerne l’ADN, les protéines, les ribosomes, les voies biochimiques, le code génétique et la capacité à reproduire tout cela, sans oublier un système de correction et de montage pour dupliquer l’ADN.</a:t>
            </a:r>
            <a:endParaRPr lang="fr-FR" sz="21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7629564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40930" y="386098"/>
            <a:ext cx="8105346" cy="922262"/>
          </a:xfrm>
        </p:spPr>
        <p:txBody>
          <a:bodyPr>
            <a:noAutofit/>
          </a:bodyPr>
          <a:lstStyle/>
          <a:p>
            <a:r>
              <a:rPr lang="fr-FR" sz="4400" b="0" dirty="0" smtClean="0">
                <a:solidFill>
                  <a:srgbClr val="FFFFFF"/>
                </a:solidFill>
              </a:rPr>
              <a:t>4. Organismes</a:t>
            </a:r>
            <a:endParaRPr lang="fr-FR" sz="4400" b="0" dirty="0">
              <a:solidFill>
                <a:srgbClr val="FFFFFF"/>
              </a:solidFill>
            </a:endParaRPr>
          </a:p>
        </p:txBody>
      </p:sp>
      <p:sp>
        <p:nvSpPr>
          <p:cNvPr id="3" name="Marcador de contenido 2"/>
          <p:cNvSpPr>
            <a:spLocks noGrp="1"/>
          </p:cNvSpPr>
          <p:nvPr>
            <p:ph type="body" sz="half" idx="2"/>
          </p:nvPr>
        </p:nvSpPr>
        <p:spPr>
          <a:xfrm>
            <a:off x="457198" y="1542919"/>
            <a:ext cx="4544459" cy="4550790"/>
          </a:xfrm>
        </p:spPr>
        <p:txBody>
          <a:bodyPr>
            <a:noAutofit/>
          </a:bodyPr>
          <a:lstStyle/>
          <a:p>
            <a:pPr algn="just"/>
            <a:r>
              <a:rPr lang="fr-FR" sz="2100" dirty="0" smtClean="0">
                <a:solidFill>
                  <a:srgbClr val="FFFFFF"/>
                </a:solidFill>
              </a:rPr>
              <a:t>Dans tous les organismes, on trouve de nombreux systèmes à complexité irréductible. Ceux-ci possèdent des éléments interdépendants qui ne peuvent fonctionner tant que tous les éléments nécessaires ne sont pas présents. Le mécanisme automatique de mise au point et de réglage du temps de pose de l’œil comme la complexité de notre cerveau, etc., en sont des exemples. Pris isolément, les éléments de ces systèmes sont inutilisables et n’ont aucune valeur de survie pour l’évolution ; il faudrait donc une </a:t>
            </a:r>
            <a:r>
              <a:rPr lang="fr-FR" sz="2100" dirty="0" err="1" smtClean="0">
                <a:solidFill>
                  <a:srgbClr val="FFFFFF"/>
                </a:solidFill>
              </a:rPr>
              <a:t>planiﬁcation</a:t>
            </a:r>
            <a:r>
              <a:rPr lang="fr-FR" sz="2100" dirty="0" smtClean="0">
                <a:solidFill>
                  <a:srgbClr val="FFFFFF"/>
                </a:solidFill>
              </a:rPr>
              <a:t> par un concepteur.</a:t>
            </a:r>
            <a:endParaRPr lang="fr-FR" sz="2100" dirty="0">
              <a:solidFill>
                <a:srgbClr val="FFFFFF"/>
              </a:solidFill>
            </a:endParaRPr>
          </a:p>
        </p:txBody>
      </p:sp>
      <p:pic>
        <p:nvPicPr>
          <p:cNvPr id="6" name="Imagen 5" descr="ThinkstockPhotos-476857136.jpg"/>
          <p:cNvPicPr>
            <a:picLocks noChangeAspect="1"/>
          </p:cNvPicPr>
          <p:nvPr/>
        </p:nvPicPr>
        <p:blipFill rotWithShape="1">
          <a:blip r:embed="rId2" cstate="print">
            <a:extLst>
              <a:ext uri="{28A0092B-C50C-407E-A947-70E740481C1C}">
                <a14:useLocalDpi xmlns:a14="http://schemas.microsoft.com/office/drawing/2010/main" val="0"/>
              </a:ext>
            </a:extLst>
          </a:blip>
          <a:srcRect l="11130"/>
          <a:stretch/>
        </p:blipFill>
        <p:spPr>
          <a:xfrm>
            <a:off x="5322292" y="1729647"/>
            <a:ext cx="4300035" cy="3227943"/>
          </a:xfrm>
          <a:prstGeom prst="rect">
            <a:avLst/>
          </a:prstGeom>
          <a:ln>
            <a:solidFill>
              <a:schemeClr val="bg1">
                <a:lumMod val="8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0774416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13127" y="457167"/>
            <a:ext cx="8025647" cy="858762"/>
          </a:xfrm>
        </p:spPr>
        <p:txBody>
          <a:bodyPr>
            <a:noAutofit/>
          </a:bodyPr>
          <a:lstStyle/>
          <a:p>
            <a:r>
              <a:rPr lang="en-US" sz="4400" b="0" dirty="0" smtClean="0">
                <a:solidFill>
                  <a:srgbClr val="FFFFFF"/>
                </a:solidFill>
              </a:rPr>
              <a:t>5. Temps </a:t>
            </a:r>
            <a:endParaRPr lang="en-US" sz="4400" b="0" dirty="0">
              <a:solidFill>
                <a:srgbClr val="FFFFFF"/>
              </a:solidFill>
            </a:endParaRPr>
          </a:p>
        </p:txBody>
      </p:sp>
      <p:sp>
        <p:nvSpPr>
          <p:cNvPr id="3" name="Marcador de contenido 2"/>
          <p:cNvSpPr>
            <a:spLocks noGrp="1"/>
          </p:cNvSpPr>
          <p:nvPr>
            <p:ph type="body" sz="half" idx="2"/>
          </p:nvPr>
        </p:nvSpPr>
        <p:spPr>
          <a:xfrm>
            <a:off x="613126" y="1604085"/>
            <a:ext cx="4650267" cy="4582540"/>
          </a:xfrm>
        </p:spPr>
        <p:txBody>
          <a:bodyPr>
            <a:noAutofit/>
          </a:bodyPr>
          <a:lstStyle/>
          <a:p>
            <a:pPr algn="just"/>
            <a:r>
              <a:rPr lang="fr-FR" sz="2100" dirty="0" smtClean="0">
                <a:solidFill>
                  <a:srgbClr val="FFFFFF"/>
                </a:solidFill>
              </a:rPr>
              <a:t>Les chiffres avancés pour l’âge de la Terre et de l’univers sont bien trop faibles pour que les événements improbables envisagés pour l’évolution aient pu se produire. Des calculs montrent que les quatre milliards d’années de la Terre sont des milliers de milliards de fois trop courts par rapport au temps moyen nécessaire à la production par le hasard d’une seule protéine </a:t>
            </a:r>
            <a:r>
              <a:rPr lang="fr-FR" sz="2100" dirty="0" err="1" smtClean="0">
                <a:solidFill>
                  <a:srgbClr val="FFFFFF"/>
                </a:solidFill>
              </a:rPr>
              <a:t>spéciﬁque</a:t>
            </a:r>
            <a:r>
              <a:rPr lang="fr-FR" sz="2100" dirty="0" smtClean="0">
                <a:solidFill>
                  <a:srgbClr val="FFFFFF"/>
                </a:solidFill>
              </a:rPr>
              <a:t>. Dieu semble indispensable.</a:t>
            </a:r>
            <a:endParaRPr lang="fr-FR" sz="21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2770899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199" y="417562"/>
            <a:ext cx="8053599" cy="858762"/>
          </a:xfrm>
        </p:spPr>
        <p:txBody>
          <a:bodyPr>
            <a:noAutofit/>
          </a:bodyPr>
          <a:lstStyle/>
          <a:p>
            <a:r>
              <a:rPr lang="fr-FR" sz="4400" b="0" dirty="0" smtClean="0">
                <a:solidFill>
                  <a:srgbClr val="FFFFFF"/>
                </a:solidFill>
              </a:rPr>
              <a:t>6. Fossiles </a:t>
            </a:r>
            <a:endParaRPr lang="fr-FR" sz="4400" b="0" dirty="0">
              <a:solidFill>
                <a:srgbClr val="FFFFFF"/>
              </a:solidFill>
            </a:endParaRPr>
          </a:p>
        </p:txBody>
      </p:sp>
      <p:sp>
        <p:nvSpPr>
          <p:cNvPr id="3" name="Marcador de contenido 2"/>
          <p:cNvSpPr>
            <a:spLocks noGrp="1"/>
          </p:cNvSpPr>
          <p:nvPr>
            <p:ph type="body" sz="half" idx="2"/>
          </p:nvPr>
        </p:nvSpPr>
        <p:spPr>
          <a:xfrm>
            <a:off x="457198" y="1546200"/>
            <a:ext cx="5816034" cy="4582540"/>
          </a:xfrm>
        </p:spPr>
        <p:txBody>
          <a:bodyPr>
            <a:noAutofit/>
          </a:bodyPr>
          <a:lstStyle/>
          <a:p>
            <a:pPr algn="just"/>
            <a:r>
              <a:rPr lang="fr-FR" sz="2100" dirty="0" smtClean="0">
                <a:solidFill>
                  <a:srgbClr val="FFFFFF"/>
                </a:solidFill>
              </a:rPr>
              <a:t>Pendant la plus grande partie du temps géologique, il ne s’est, en fait, produit pratiquement aucune évolution. Puis, soudain, vers la </a:t>
            </a:r>
            <a:r>
              <a:rPr lang="fr-FR" sz="2100" dirty="0" err="1" smtClean="0">
                <a:solidFill>
                  <a:srgbClr val="FFFFFF"/>
                </a:solidFill>
              </a:rPr>
              <a:t>ﬁn</a:t>
            </a:r>
            <a:r>
              <a:rPr lang="fr-FR" sz="2100" dirty="0" smtClean="0">
                <a:solidFill>
                  <a:srgbClr val="FFFFFF"/>
                </a:solidFill>
              </a:rPr>
              <a:t>, et durant moins de 2% de ce temps, la plupart des phylums animaux fossiles sont apparus lors de ce qu’on appelle l’explosion du Cambrien. </a:t>
            </a:r>
          </a:p>
          <a:p>
            <a:pPr algn="just"/>
            <a:r>
              <a:rPr lang="fr-FR" sz="2100" dirty="0" smtClean="0">
                <a:solidFill>
                  <a:srgbClr val="FFFFFF"/>
                </a:solidFill>
              </a:rPr>
              <a:t>De plus, on ne trouve pas, juste avant, d’ancêtres </a:t>
            </a:r>
            <a:r>
              <a:rPr lang="fr-FR" sz="2100" dirty="0" err="1" smtClean="0">
                <a:solidFill>
                  <a:srgbClr val="FFFFFF"/>
                </a:solidFill>
              </a:rPr>
              <a:t>signiﬁcatifs</a:t>
            </a:r>
            <a:r>
              <a:rPr lang="fr-FR" sz="2100" dirty="0" smtClean="0">
                <a:solidFill>
                  <a:srgbClr val="FFFFFF"/>
                </a:solidFill>
              </a:rPr>
              <a:t> pour ces phylums. De nombreux autres groupes majeurs surgissent tout aussi brutalement, comme s’ils avaient été créés. Les évolutionnistes proposent quelques intermédiaires, mais si l’évolution avait eu lieu, les archives fossiles seraient remplies de toutes sortes d’intermédiaires en cours d’évolution.</a:t>
            </a:r>
            <a:endParaRPr lang="fr-FR" sz="21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55814184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01497" y="502790"/>
            <a:ext cx="8136757" cy="858762"/>
          </a:xfrm>
        </p:spPr>
        <p:txBody>
          <a:bodyPr>
            <a:noAutofit/>
          </a:bodyPr>
          <a:lstStyle/>
          <a:p>
            <a:r>
              <a:rPr lang="en-US" sz="4400" b="0" dirty="0" smtClean="0">
                <a:solidFill>
                  <a:srgbClr val="FFFFFF"/>
                </a:solidFill>
              </a:rPr>
              <a:t>7. Esprit</a:t>
            </a:r>
            <a:endParaRPr lang="en-US" sz="4400" b="0" dirty="0">
              <a:solidFill>
                <a:srgbClr val="FFFFFF"/>
              </a:solidFill>
            </a:endParaRPr>
          </a:p>
        </p:txBody>
      </p:sp>
      <p:sp>
        <p:nvSpPr>
          <p:cNvPr id="3" name="Marcador de contenido 2"/>
          <p:cNvSpPr>
            <a:spLocks noGrp="1"/>
          </p:cNvSpPr>
          <p:nvPr>
            <p:ph type="body" sz="half" idx="2"/>
          </p:nvPr>
        </p:nvSpPr>
        <p:spPr>
          <a:xfrm>
            <a:off x="457199" y="1631428"/>
            <a:ext cx="6489257" cy="4962656"/>
          </a:xfrm>
        </p:spPr>
        <p:txBody>
          <a:bodyPr>
            <a:noAutofit/>
          </a:bodyPr>
          <a:lstStyle/>
          <a:p>
            <a:pPr algn="just"/>
            <a:r>
              <a:rPr lang="fr-FR" sz="2100" dirty="0" smtClean="0">
                <a:solidFill>
                  <a:srgbClr val="FFFFFF"/>
                </a:solidFill>
              </a:rPr>
              <a:t>L’esprit possède des caractéristiques que la science a beaucoup de mal à analyser. Et en tant que telles, elles témoignent à la fois d’une réalité qui dépasse le niveau naturaliste et d’un Dieu transcendant. Notre liberté de choix, si elle est réelle, comme on le croit généralement, est au-dessus des normes du principe </a:t>
            </a:r>
            <a:r>
              <a:rPr lang="fr-FR" sz="2100" dirty="0" err="1" smtClean="0">
                <a:solidFill>
                  <a:srgbClr val="FFFFFF"/>
                </a:solidFill>
              </a:rPr>
              <a:t>scientiﬁque</a:t>
            </a:r>
            <a:r>
              <a:rPr lang="fr-FR" sz="2100" dirty="0" smtClean="0">
                <a:solidFill>
                  <a:srgbClr val="FFFFFF"/>
                </a:solidFill>
              </a:rPr>
              <a:t> de relation de cause à effet.</a:t>
            </a:r>
          </a:p>
          <a:p>
            <a:pPr algn="just"/>
            <a:r>
              <a:rPr lang="fr-FR" sz="2100" dirty="0" smtClean="0">
                <a:solidFill>
                  <a:srgbClr val="FFFFFF"/>
                </a:solidFill>
              </a:rPr>
              <a:t>Il existe d’autres facteurs comme notre conscience, notamment le sentiment d’exister, et notre sensation que la réalité a un sens. Il y a </a:t>
            </a:r>
            <a:r>
              <a:rPr lang="fr-FR" sz="2100" dirty="0" err="1" smtClean="0">
                <a:solidFill>
                  <a:srgbClr val="FFFFFF"/>
                </a:solidFill>
              </a:rPr>
              <a:t>enﬁn</a:t>
            </a:r>
            <a:r>
              <a:rPr lang="fr-FR" sz="2100" dirty="0" smtClean="0">
                <a:solidFill>
                  <a:srgbClr val="FFFFFF"/>
                </a:solidFill>
              </a:rPr>
              <a:t> la notion du bien et du mal, l’amour et la préoccupation pour les autres. On ne trouvera pas ces caractéristiques supérieures de l’esprit dans la matière ordinaire.</a:t>
            </a:r>
            <a:endParaRPr lang="fr-FR" sz="21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79895851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341241"/>
            <a:ext cx="6793708" cy="1677614"/>
          </a:xfrm>
        </p:spPr>
        <p:txBody>
          <a:bodyPr>
            <a:noAutofit/>
          </a:bodyPr>
          <a:lstStyle/>
          <a:p>
            <a:r>
              <a:rPr lang="fr-FR" sz="4800" dirty="0" smtClean="0">
                <a:solidFill>
                  <a:srgbClr val="FFFFFF"/>
                </a:solidFill>
              </a:rPr>
              <a:t>Récit biblique </a:t>
            </a:r>
            <a:br>
              <a:rPr lang="fr-FR" sz="4800" dirty="0" smtClean="0">
                <a:solidFill>
                  <a:srgbClr val="FFFFFF"/>
                </a:solidFill>
              </a:rPr>
            </a:br>
            <a:r>
              <a:rPr lang="fr-FR" sz="4800" dirty="0" smtClean="0">
                <a:solidFill>
                  <a:srgbClr val="FFFFFF"/>
                </a:solidFill>
              </a:rPr>
              <a:t>de la création</a:t>
            </a:r>
            <a:endParaRPr lang="fr-FR" sz="4800" dirty="0">
              <a:solidFill>
                <a:srgbClr val="FFFFFF"/>
              </a:solidFill>
            </a:endParaRPr>
          </a:p>
        </p:txBody>
      </p:sp>
      <p:sp>
        <p:nvSpPr>
          <p:cNvPr id="3" name="Marcador de texto 2"/>
          <p:cNvSpPr>
            <a:spLocks noGrp="1"/>
          </p:cNvSpPr>
          <p:nvPr>
            <p:ph type="body" idx="1"/>
          </p:nvPr>
        </p:nvSpPr>
        <p:spPr>
          <a:xfrm>
            <a:off x="722313" y="1751888"/>
            <a:ext cx="7772400" cy="675996"/>
          </a:xfrm>
        </p:spPr>
        <p:txBody>
          <a:bodyPr/>
          <a:lstStyle/>
          <a:p>
            <a:r>
              <a:rPr lang="fr-FR" dirty="0" smtClean="0">
                <a:solidFill>
                  <a:srgbClr val="FFFFFF"/>
                </a:solidFill>
              </a:rPr>
              <a:t>Que dit la Bible au sujet de l'origine de la vie et de notre planète ?</a:t>
            </a:r>
            <a:endParaRPr lang="fr-FR"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Il </a:t>
            </a:r>
            <a:r>
              <a:rPr lang="en-US" dirty="0" err="1" smtClean="0">
                <a:solidFill>
                  <a:srgbClr val="FFFFFF"/>
                </a:solidFill>
              </a:rPr>
              <a:t>ya</a:t>
            </a:r>
            <a:r>
              <a:rPr lang="en-US" dirty="0" smtClean="0">
                <a:solidFill>
                  <a:srgbClr val="FFFFFF"/>
                </a:solidFill>
              </a:rPr>
              <a:t> des </a:t>
            </a:r>
            <a:r>
              <a:rPr lang="en-US" dirty="0" err="1" smtClean="0">
                <a:solidFill>
                  <a:srgbClr val="FFFFFF"/>
                </a:solidFill>
              </a:rPr>
              <a:t>réponses</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p:txBody>
          <a:bodyPr/>
          <a:lstStyle/>
          <a:p>
            <a:r>
              <a:rPr lang="en-US" dirty="0">
                <a:solidFill>
                  <a:srgbClr val="FFFFFF"/>
                </a:solidFill>
              </a:rPr>
              <a:t>Au commencement</a:t>
            </a:r>
          </a:p>
        </p:txBody>
      </p:sp>
      <p:sp>
        <p:nvSpPr>
          <p:cNvPr id="10" name="Marcador de contenido 9"/>
          <p:cNvSpPr>
            <a:spLocks noGrp="1"/>
          </p:cNvSpPr>
          <p:nvPr>
            <p:ph sz="half" idx="2"/>
          </p:nvPr>
        </p:nvSpPr>
        <p:spPr>
          <a:xfrm>
            <a:off x="4055844" y="1673352"/>
            <a:ext cx="4429105" cy="4718304"/>
          </a:xfrm>
        </p:spPr>
        <p:txBody>
          <a:bodyPr>
            <a:noAutofit/>
          </a:bodyPr>
          <a:lstStyle/>
          <a:p>
            <a:pPr algn="just"/>
            <a:r>
              <a:rPr lang="fr-FR" sz="2400" dirty="0" smtClean="0">
                <a:solidFill>
                  <a:srgbClr val="FFFFFF"/>
                </a:solidFill>
              </a:rPr>
              <a:t>La Bible commence par une déclaration affirmative : « Au commencement, Dieu créa les cieux et la terre. » (Genèse 1.1)</a:t>
            </a:r>
          </a:p>
          <a:p>
            <a:pPr algn="just"/>
            <a:r>
              <a:rPr lang="fr-FR" sz="2400" dirty="0" smtClean="0">
                <a:solidFill>
                  <a:srgbClr val="FFFFFF"/>
                </a:solidFill>
              </a:rPr>
              <a:t>L’écrivain biblique ne se préoccupe pas de prouver que la création est vraie. Il ne discute ni n’argumente.</a:t>
            </a:r>
          </a:p>
          <a:p>
            <a:pPr algn="just"/>
            <a:r>
              <a:rPr lang="fr-FR" sz="2400" dirty="0" smtClean="0">
                <a:solidFill>
                  <a:srgbClr val="FFFFFF"/>
                </a:solidFill>
              </a:rPr>
              <a:t>Il présente simplement le Dieu créateur et </a:t>
            </a:r>
            <a:r>
              <a:rPr lang="fr-FR" sz="2400" dirty="0" err="1" smtClean="0">
                <a:solidFill>
                  <a:srgbClr val="FFFFFF"/>
                </a:solidFill>
              </a:rPr>
              <a:t>déﬁnit</a:t>
            </a:r>
            <a:r>
              <a:rPr lang="fr-FR" sz="2400" dirty="0" smtClean="0">
                <a:solidFill>
                  <a:srgbClr val="FFFFFF"/>
                </a:solidFill>
              </a:rPr>
              <a:t> son œuvre créatrice.</a:t>
            </a:r>
            <a:endParaRPr lang="fr-FR" sz="2400" dirty="0">
              <a:solidFill>
                <a:srgbClr val="FFFFFF"/>
              </a:solidFill>
            </a:endParaRPr>
          </a:p>
        </p:txBody>
      </p:sp>
      <p:pic>
        <p:nvPicPr>
          <p:cNvPr id="4" name="Imagen 3" descr="ThinkstockPhotos-139243456.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212" y="1563779"/>
            <a:ext cx="3956794" cy="4092455"/>
          </a:xfrm>
          <a:prstGeom prst="rect">
            <a:avLst/>
          </a:prstGeom>
          <a:effectLst>
            <a:reflection stA="50000" endPos="75000" dir="5400000" sy="-100000" algn="bl" rotWithShape="0"/>
          </a:effectLst>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03724112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fr-FR" dirty="0" smtClean="0">
                <a:solidFill>
                  <a:srgbClr val="FFFFFF"/>
                </a:solidFill>
              </a:rPr>
              <a:t>Ce qui se voit fut fait de ce qui </a:t>
            </a:r>
            <a:br>
              <a:rPr lang="fr-FR" dirty="0" smtClean="0">
                <a:solidFill>
                  <a:srgbClr val="FFFFFF"/>
                </a:solidFill>
              </a:rPr>
            </a:br>
            <a:r>
              <a:rPr lang="fr-FR" dirty="0" smtClean="0">
                <a:solidFill>
                  <a:srgbClr val="FFFFFF"/>
                </a:solidFill>
              </a:rPr>
              <a:t>ne se voyait pas</a:t>
            </a:r>
            <a:endParaRPr lang="fr-FR" dirty="0">
              <a:solidFill>
                <a:srgbClr val="FFFFFF"/>
              </a:solidFill>
            </a:endParaRPr>
          </a:p>
        </p:txBody>
      </p:sp>
      <p:sp>
        <p:nvSpPr>
          <p:cNvPr id="3" name="Marcador de contenido 2"/>
          <p:cNvSpPr>
            <a:spLocks noGrp="1"/>
          </p:cNvSpPr>
          <p:nvPr>
            <p:ph sz="half" idx="1"/>
          </p:nvPr>
        </p:nvSpPr>
        <p:spPr>
          <a:xfrm>
            <a:off x="4240694" y="1848091"/>
            <a:ext cx="4393678" cy="4525963"/>
          </a:xfrm>
        </p:spPr>
        <p:txBody>
          <a:bodyPr>
            <a:noAutofit/>
          </a:bodyPr>
          <a:lstStyle/>
          <a:p>
            <a:pPr algn="just"/>
            <a:r>
              <a:rPr lang="fr-FR" sz="2300" dirty="0" smtClean="0">
                <a:solidFill>
                  <a:srgbClr val="FFFFFF"/>
                </a:solidFill>
              </a:rPr>
              <a:t>« Par la foi, nous comprenons que l’univers a été formé par la parole de Dieu, de sorte que le monde visible n’a pas été fait à partir des choses visibles. » (Hébreux 11.3)</a:t>
            </a:r>
          </a:p>
          <a:p>
            <a:pPr algn="just"/>
            <a:r>
              <a:rPr lang="fr-FR" sz="2300" dirty="0" smtClean="0">
                <a:solidFill>
                  <a:srgbClr val="FFFFFF"/>
                </a:solidFill>
              </a:rPr>
              <a:t>Il n’y avait rien avant que Dieu ne crée l’univers. Il est le commencement de tout. Avant Dieu, rien n’existait. Il créa tout de rien.</a:t>
            </a:r>
            <a:endParaRPr lang="fr-FR" sz="23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9475252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fr-FR" dirty="0" smtClean="0">
                <a:solidFill>
                  <a:srgbClr val="FFFFFF"/>
                </a:solidFill>
              </a:rPr>
              <a:t>Les cieux sont des témoins muets</a:t>
            </a:r>
            <a:br>
              <a:rPr lang="fr-FR" dirty="0" smtClean="0">
                <a:solidFill>
                  <a:srgbClr val="FFFFFF"/>
                </a:solidFill>
              </a:rPr>
            </a:br>
            <a:r>
              <a:rPr lang="fr-FR" dirty="0" smtClean="0">
                <a:solidFill>
                  <a:srgbClr val="FFFFFF"/>
                </a:solidFill>
              </a:rPr>
              <a:t>du pouvoir de Dieu</a:t>
            </a:r>
            <a:endParaRPr lang="fr-FR" dirty="0">
              <a:solidFill>
                <a:srgbClr val="FFFFFF"/>
              </a:solidFill>
            </a:endParaRPr>
          </a:p>
        </p:txBody>
      </p:sp>
      <p:sp>
        <p:nvSpPr>
          <p:cNvPr id="3" name="Marcador de contenido 2"/>
          <p:cNvSpPr>
            <a:spLocks noGrp="1"/>
          </p:cNvSpPr>
          <p:nvPr>
            <p:ph sz="half" idx="1"/>
          </p:nvPr>
        </p:nvSpPr>
        <p:spPr>
          <a:xfrm>
            <a:off x="413405" y="1661396"/>
            <a:ext cx="4837536" cy="4525963"/>
          </a:xfrm>
        </p:spPr>
        <p:txBody>
          <a:bodyPr>
            <a:noAutofit/>
          </a:bodyPr>
          <a:lstStyle/>
          <a:p>
            <a:pPr algn="just"/>
            <a:r>
              <a:rPr lang="fr-FR" sz="2100" dirty="0" smtClean="0">
                <a:solidFill>
                  <a:srgbClr val="FFFFFF"/>
                </a:solidFill>
              </a:rPr>
              <a:t>« Les cieux racontent la gloire de Dieu, et l’étendue manifeste l’œuvre de ses mains. Le jour en instruit un autre jour, la nuit en donne connaissance à une autre nuit. Ce n’est pas un langage, ce ne sont pas des paroles dont le son ne soit point entendu. » (Psaumes 19 : 1-4)</a:t>
            </a:r>
            <a:br>
              <a:rPr lang="fr-FR" sz="2100" dirty="0" smtClean="0">
                <a:solidFill>
                  <a:srgbClr val="FFFFFF"/>
                </a:solidFill>
              </a:rPr>
            </a:br>
            <a:endParaRPr lang="fr-FR" sz="2100" dirty="0" smtClean="0">
              <a:solidFill>
                <a:srgbClr val="FFFFFF"/>
              </a:solidFill>
            </a:endParaRPr>
          </a:p>
          <a:p>
            <a:pPr algn="just"/>
            <a:r>
              <a:rPr lang="fr-FR" sz="2100" spc="-20" dirty="0" smtClean="0">
                <a:solidFill>
                  <a:srgbClr val="FFFFFF"/>
                </a:solidFill>
              </a:rPr>
              <a:t>Ni parole, ni argument, ni philosophie ne sont nécessaires. Il suffit de regarder en haut et de ne pas tergiverser avec sa propre raison. Un Créateur doit exister derrière quelque chose de si grand, de si beau et dessiné avec tant de perfection. </a:t>
            </a:r>
            <a:endParaRPr lang="fr-FR" sz="2100" spc="-20" dirty="0">
              <a:solidFill>
                <a:srgbClr val="FFFFFF"/>
              </a:solidFill>
            </a:endParaRPr>
          </a:p>
        </p:txBody>
      </p:sp>
      <p:pic>
        <p:nvPicPr>
          <p:cNvPr id="7" name="Imagen 6" descr="ThinkstockPhotos-509035164.jpg"/>
          <p:cNvPicPr>
            <a:picLocks noChangeAspect="1"/>
          </p:cNvPicPr>
          <p:nvPr/>
        </p:nvPicPr>
        <p:blipFill rotWithShape="1">
          <a:blip r:embed="rId2" cstate="print">
            <a:extLst>
              <a:ext uri="{28A0092B-C50C-407E-A947-70E740481C1C}">
                <a14:useLocalDpi xmlns:a14="http://schemas.microsoft.com/office/drawing/2010/main" val="0"/>
              </a:ext>
            </a:extLst>
          </a:blip>
          <a:srcRect t="10376" b="6054"/>
          <a:stretch/>
        </p:blipFill>
        <p:spPr>
          <a:xfrm>
            <a:off x="5549931" y="1883304"/>
            <a:ext cx="3181091" cy="3985598"/>
          </a:xfrm>
          <a:prstGeom prst="rect">
            <a:avLst/>
          </a:prstGeom>
          <a:ln>
            <a:solidFill>
              <a:schemeClr val="bg1">
                <a:lumMod val="8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56244746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Comment Dieu fait</a:t>
            </a:r>
            <a:r>
              <a:rPr lang="fr-FR" dirty="0" smtClean="0">
                <a:solidFill>
                  <a:srgbClr val="FFFFFF"/>
                </a:solidFill>
              </a:rPr>
              <a:t>-il</a:t>
            </a:r>
            <a:r>
              <a:rPr lang="fr-FR" dirty="0" smtClean="0">
                <a:solidFill>
                  <a:srgbClr val="FFFFFF"/>
                </a:solidFill>
              </a:rPr>
              <a:t> l’univers ? </a:t>
            </a:r>
            <a:endParaRPr lang="fr-FR" dirty="0">
              <a:solidFill>
                <a:srgbClr val="FFFFFF"/>
              </a:solidFill>
            </a:endParaRPr>
          </a:p>
        </p:txBody>
      </p:sp>
      <p:sp>
        <p:nvSpPr>
          <p:cNvPr id="3" name="Marcador de contenido 2"/>
          <p:cNvSpPr>
            <a:spLocks noGrp="1"/>
          </p:cNvSpPr>
          <p:nvPr>
            <p:ph idx="1"/>
          </p:nvPr>
        </p:nvSpPr>
        <p:spPr>
          <a:xfrm>
            <a:off x="786960" y="1593953"/>
            <a:ext cx="7387554" cy="4525963"/>
          </a:xfrm>
        </p:spPr>
        <p:txBody>
          <a:bodyPr>
            <a:normAutofit/>
          </a:bodyPr>
          <a:lstStyle/>
          <a:p>
            <a:pPr algn="just"/>
            <a:r>
              <a:rPr lang="fr-FR" sz="2600" dirty="0" smtClean="0">
                <a:solidFill>
                  <a:srgbClr val="FFFFFF"/>
                </a:solidFill>
              </a:rPr>
              <a:t>« il a créé la terre par sa puissance, il a fondé le monde par sa sagesse, il a étendu les cieux par son intelligence. À sa voix, les eaux mugissent dans les cieux, il fait monter les nuages des extrémités de la terre, il produit les éclairs et la pluie, il tire le vent de ses trésors. » (Jérémie 51.15-16) </a:t>
            </a:r>
            <a:endParaRPr lang="fr-FR" sz="26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755270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Imagen 5"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fr-FR" sz="4800" dirty="0" smtClean="0">
                <a:solidFill>
                  <a:schemeClr val="bg1"/>
                </a:solidFill>
              </a:rPr>
              <a:t>D’où venons-nous et où allons-nous ?</a:t>
            </a:r>
            <a:endParaRPr lang="fr-FR" sz="4800" dirty="0">
              <a:solidFill>
                <a:schemeClr val="bg1"/>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9033" y="1387646"/>
            <a:ext cx="2332421" cy="2332421"/>
          </a:xfrm>
          <a:prstGeom prst="rect">
            <a:avLst/>
          </a:prstGeom>
        </p:spPr>
      </p:pic>
      <p:pic>
        <p:nvPicPr>
          <p:cNvPr id="9" name="Imagen 8" descr="sub_titl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sp>
        <p:nvSpPr>
          <p:cNvPr id="3" name="Subtítulo 2"/>
          <p:cNvSpPr>
            <a:spLocks noGrp="1"/>
          </p:cNvSpPr>
          <p:nvPr>
            <p:ph type="subTitle" idx="1"/>
          </p:nvPr>
        </p:nvSpPr>
        <p:spPr>
          <a:xfrm>
            <a:off x="5063886" y="3886200"/>
            <a:ext cx="4354703" cy="943212"/>
          </a:xfrm>
        </p:spPr>
        <p:txBody>
          <a:bodyPr/>
          <a:lstStyle/>
          <a:p>
            <a:pPr algn="l"/>
            <a:r>
              <a:rPr lang="en-US" dirty="0" err="1">
                <a:solidFill>
                  <a:srgbClr val="FFFFFF"/>
                </a:solidFill>
              </a:rPr>
              <a:t>Sujet</a:t>
            </a:r>
            <a:r>
              <a:rPr lang="en-US" dirty="0">
                <a:solidFill>
                  <a:srgbClr val="FFFFFF"/>
                </a:solidFill>
              </a:rPr>
              <a:t> 3</a:t>
            </a:r>
          </a:p>
        </p:txBody>
      </p:sp>
    </p:spTree>
    <p:extLst>
      <p:ext uri="{BB962C8B-B14F-4D97-AF65-F5344CB8AC3E}">
        <p14:creationId xmlns:p14="http://schemas.microsoft.com/office/powerpoint/2010/main" val="274161659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722313" y="4170612"/>
            <a:ext cx="7772400" cy="1362075"/>
          </a:xfrm>
        </p:spPr>
        <p:txBody>
          <a:bodyPr>
            <a:normAutofit/>
          </a:bodyPr>
          <a:lstStyle/>
          <a:p>
            <a:pPr algn="ctr"/>
            <a:r>
              <a:rPr lang="es-ES" sz="4800" dirty="0">
                <a:solidFill>
                  <a:srgbClr val="FFFFFF"/>
                </a:solidFill>
              </a:rPr>
              <a:t>LA PAROLE A ÉTÉ FAITE CHAIR</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1336220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Hors de portée humaine</a:t>
            </a:r>
            <a:endParaRPr lang="fr-FR" dirty="0">
              <a:solidFill>
                <a:srgbClr val="FFFFFF"/>
              </a:solidFill>
            </a:endParaRPr>
          </a:p>
        </p:txBody>
      </p:sp>
      <p:sp>
        <p:nvSpPr>
          <p:cNvPr id="3" name="Marcador de contenido 2"/>
          <p:cNvSpPr>
            <a:spLocks noGrp="1"/>
          </p:cNvSpPr>
          <p:nvPr>
            <p:ph idx="1"/>
          </p:nvPr>
        </p:nvSpPr>
        <p:spPr>
          <a:xfrm>
            <a:off x="457200" y="1600200"/>
            <a:ext cx="7980608" cy="4525963"/>
          </a:xfrm>
        </p:spPr>
        <p:txBody>
          <a:bodyPr>
            <a:normAutofit/>
          </a:bodyPr>
          <a:lstStyle/>
          <a:p>
            <a:pPr algn="just"/>
            <a:r>
              <a:rPr lang="fr-FR" sz="2600" dirty="0" smtClean="0">
                <a:solidFill>
                  <a:srgbClr val="FFFFFF"/>
                </a:solidFill>
              </a:rPr>
              <a:t>« Au commencement était la Parole, et la Parole était avec Dieu, et la Parole était Dieu. Elle était au commencement avec Dieu. Toutes choses ont été faites par elle et rien de ce qui a été fait n’a été fait sans elle. […] Et la Parole a été faite chair, et elle a habité parmi nous, pleine de grâce et de vérité ; et nous avons contemplé sa gloire, une gloire comme la gloire du Fils unique venu du Père. » (Jean 1.1-3, 14) </a:t>
            </a:r>
          </a:p>
          <a:p>
            <a:pPr algn="just"/>
            <a:r>
              <a:rPr lang="fr-FR" sz="2600" dirty="0" smtClean="0">
                <a:solidFill>
                  <a:srgbClr val="FFFFFF"/>
                </a:solidFill>
              </a:rPr>
              <a:t>Jean affirme que Jésus est le Verbe de Dieu et qu’il était avec lui au commencement de la création.</a:t>
            </a:r>
            <a:endParaRPr lang="fr-FR" sz="26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9859306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Tout vint par Jésus</a:t>
            </a:r>
            <a:endParaRPr lang="fr-FR" dirty="0">
              <a:solidFill>
                <a:srgbClr val="FFFFFF"/>
              </a:solidFill>
            </a:endParaRPr>
          </a:p>
        </p:txBody>
      </p:sp>
      <p:sp>
        <p:nvSpPr>
          <p:cNvPr id="3" name="Marcador de contenido 2"/>
          <p:cNvSpPr>
            <a:spLocks noGrp="1"/>
          </p:cNvSpPr>
          <p:nvPr>
            <p:ph sz="half" idx="1"/>
          </p:nvPr>
        </p:nvSpPr>
        <p:spPr>
          <a:xfrm>
            <a:off x="781371" y="1561953"/>
            <a:ext cx="7426194" cy="1831751"/>
          </a:xfrm>
        </p:spPr>
        <p:txBody>
          <a:bodyPr>
            <a:normAutofit fontScale="92500"/>
          </a:bodyPr>
          <a:lstStyle/>
          <a:p>
            <a:pPr marL="0" indent="0" algn="just">
              <a:buNone/>
            </a:pPr>
            <a:r>
              <a:rPr lang="fr-FR" dirty="0" smtClean="0">
                <a:solidFill>
                  <a:srgbClr val="FFFFFF"/>
                </a:solidFill>
              </a:rPr>
              <a:t>« En lui ont été créées toutes les choses qui sont dans les cieux et sur la terre, les visibles et les invisibles, trônes, dignités, dominations, autorités. Tout a été créé par lui et pour lui. » (Colossiens 1.16)</a:t>
            </a:r>
            <a:endParaRPr lang="fr-FR"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93524170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56494"/>
            <a:ext cx="8229600" cy="1143000"/>
          </a:xfrm>
        </p:spPr>
        <p:txBody>
          <a:bodyPr>
            <a:normAutofit/>
          </a:bodyPr>
          <a:lstStyle/>
          <a:p>
            <a:r>
              <a:rPr lang="fr-FR" dirty="0" smtClean="0">
                <a:solidFill>
                  <a:srgbClr val="FFFFFF"/>
                </a:solidFill>
              </a:rPr>
              <a:t>Jésus est Dieu</a:t>
            </a:r>
            <a:endParaRPr lang="fr-FR" dirty="0">
              <a:solidFill>
                <a:srgbClr val="FFFFFF"/>
              </a:solidFill>
            </a:endParaRPr>
          </a:p>
        </p:txBody>
      </p:sp>
      <p:sp>
        <p:nvSpPr>
          <p:cNvPr id="3" name="Marcador de contenido 2"/>
          <p:cNvSpPr>
            <a:spLocks noGrp="1"/>
          </p:cNvSpPr>
          <p:nvPr>
            <p:ph idx="1"/>
          </p:nvPr>
        </p:nvSpPr>
        <p:spPr>
          <a:xfrm>
            <a:off x="457200" y="1467288"/>
            <a:ext cx="8229600" cy="4942129"/>
          </a:xfrm>
        </p:spPr>
        <p:txBody>
          <a:bodyPr>
            <a:normAutofit fontScale="85000" lnSpcReduction="10000"/>
          </a:bodyPr>
          <a:lstStyle/>
          <a:p>
            <a:r>
              <a:rPr lang="fr-FR" dirty="0" smtClean="0">
                <a:solidFill>
                  <a:srgbClr val="FFFFFF"/>
                </a:solidFill>
              </a:rPr>
              <a:t>Affirmations directes</a:t>
            </a:r>
          </a:p>
          <a:p>
            <a:pPr lvl="1"/>
            <a:r>
              <a:rPr lang="fr-FR" dirty="0" smtClean="0">
                <a:solidFill>
                  <a:srgbClr val="FFFFFF"/>
                </a:solidFill>
              </a:rPr>
              <a:t>Il est éternel (Ésaïe 9.6 ; Jean 1.1 ; Hébreux 13.8 ; Michée 5</a:t>
            </a:r>
            <a:r>
              <a:rPr lang="fr-FR" dirty="0" smtClean="0">
                <a:solidFill>
                  <a:srgbClr val="FFFFFF"/>
                </a:solidFill>
              </a:rPr>
              <a:t>.</a:t>
            </a:r>
            <a:r>
              <a:rPr lang="fr-FR" dirty="0" smtClean="0">
                <a:solidFill>
                  <a:srgbClr val="FFFFFF"/>
                </a:solidFill>
              </a:rPr>
              <a:t>2) </a:t>
            </a:r>
          </a:p>
          <a:p>
            <a:pPr lvl="1"/>
            <a:r>
              <a:rPr lang="fr-FR" dirty="0" smtClean="0">
                <a:solidFill>
                  <a:srgbClr val="FFFFFF"/>
                </a:solidFill>
              </a:rPr>
              <a:t>Il est omniprésent (Matthieu 18.20 ; 28.20) </a:t>
            </a:r>
          </a:p>
          <a:p>
            <a:pPr lvl="1"/>
            <a:r>
              <a:rPr lang="fr-FR" dirty="0" smtClean="0">
                <a:solidFill>
                  <a:srgbClr val="FFFFFF"/>
                </a:solidFill>
              </a:rPr>
              <a:t>Il est omniscient (Colossiens 2.3 ; Jean 2.24 ; 16.30) </a:t>
            </a:r>
          </a:p>
          <a:p>
            <a:pPr lvl="1"/>
            <a:r>
              <a:rPr lang="fr-FR" dirty="0" smtClean="0">
                <a:solidFill>
                  <a:srgbClr val="FFFFFF"/>
                </a:solidFill>
              </a:rPr>
              <a:t>Il est omnipotent (Jean 5.19 ; Hébreux 1.3)</a:t>
            </a:r>
          </a:p>
          <a:p>
            <a:r>
              <a:rPr lang="fr-FR" dirty="0" smtClean="0">
                <a:solidFill>
                  <a:srgbClr val="FFFFFF"/>
                </a:solidFill>
              </a:rPr>
              <a:t>Affirmations indirectes </a:t>
            </a:r>
          </a:p>
          <a:p>
            <a:pPr lvl="1"/>
            <a:r>
              <a:rPr lang="fr-FR" dirty="0" smtClean="0">
                <a:solidFill>
                  <a:srgbClr val="FFFFFF"/>
                </a:solidFill>
              </a:rPr>
              <a:t>« Toute la plénitude de la divinité » (Colossiens 2.8-10) </a:t>
            </a:r>
          </a:p>
          <a:p>
            <a:pPr lvl="1"/>
            <a:r>
              <a:rPr lang="fr-FR" dirty="0" smtClean="0">
                <a:solidFill>
                  <a:srgbClr val="FFFFFF"/>
                </a:solidFill>
              </a:rPr>
              <a:t>« Dieu au-dessus de toutes choses » (Romains 9.5) </a:t>
            </a:r>
          </a:p>
          <a:p>
            <a:pPr lvl="1"/>
            <a:r>
              <a:rPr lang="fr-FR" dirty="0" smtClean="0">
                <a:solidFill>
                  <a:srgbClr val="FFFFFF"/>
                </a:solidFill>
              </a:rPr>
              <a:t>« Ton trône, ô Dieu » (Hébreux 1.7-8) </a:t>
            </a:r>
          </a:p>
          <a:p>
            <a:pPr lvl="1"/>
            <a:r>
              <a:rPr lang="fr-FR" dirty="0" smtClean="0">
                <a:solidFill>
                  <a:srgbClr val="FFFFFF"/>
                </a:solidFill>
              </a:rPr>
              <a:t>« Le Dieu véritable » (1 Jean 5.20) </a:t>
            </a:r>
          </a:p>
          <a:p>
            <a:pPr lvl="1"/>
            <a:r>
              <a:rPr lang="fr-FR" dirty="0" smtClean="0">
                <a:solidFill>
                  <a:srgbClr val="FFFFFF"/>
                </a:solidFill>
              </a:rPr>
              <a:t>« Notre grand Dieu » (Tite 2.13)</a:t>
            </a:r>
            <a:endParaRPr lang="fr-FR"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70613861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fr-FR" dirty="0" smtClean="0">
                <a:solidFill>
                  <a:srgbClr val="FFFFFF"/>
                </a:solidFill>
              </a:rPr>
              <a:t>Jésus est-il Jéhovah ?</a:t>
            </a:r>
            <a:endParaRPr lang="fr-FR"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974467821"/>
              </p:ext>
            </p:extLst>
          </p:nvPr>
        </p:nvGraphicFramePr>
        <p:xfrm>
          <a:off x="457201" y="1890208"/>
          <a:ext cx="8229600" cy="3271740"/>
        </p:xfrm>
        <a:graphic>
          <a:graphicData uri="http://schemas.openxmlformats.org/drawingml/2006/table">
            <a:tbl>
              <a:tblPr firstRow="1" bandRow="1">
                <a:tableStyleId>{5C22544A-7EE6-4342-B048-85BDC9FD1C3A}</a:tableStyleId>
              </a:tblPr>
              <a:tblGrid>
                <a:gridCol w="3479799"/>
                <a:gridCol w="2180773"/>
                <a:gridCol w="2569028"/>
              </a:tblGrid>
              <a:tr h="526332">
                <a:tc>
                  <a:txBody>
                    <a:bodyPr/>
                    <a:lstStyle/>
                    <a:p>
                      <a:r>
                        <a:rPr lang="fr-FR" sz="1800" b="1" i="0" u="none" strike="noStrike" kern="1200" baseline="0" noProof="0" smtClean="0">
                          <a:solidFill>
                            <a:schemeClr val="tx1"/>
                          </a:solidFill>
                          <a:latin typeface="+mn-lt"/>
                          <a:ea typeface="+mn-ea"/>
                          <a:cs typeface="+mn-cs"/>
                        </a:rPr>
                        <a:t>NOM</a:t>
                      </a:r>
                      <a:endParaRPr lang="fr-FR" b="1" noProof="0">
                        <a:solidFill>
                          <a:schemeClr val="tx1"/>
                        </a:solidFill>
                      </a:endParaRPr>
                    </a:p>
                  </a:txBody>
                  <a:tcPr>
                    <a:solidFill>
                      <a:schemeClr val="bg1">
                        <a:lumMod val="85000"/>
                        <a:alpha val="4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smtClean="0">
                          <a:solidFill>
                            <a:schemeClr val="tx1"/>
                          </a:solidFill>
                          <a:latin typeface="+mn-lt"/>
                          <a:ea typeface="+mn-ea"/>
                          <a:cs typeface="+mn-cs"/>
                        </a:rPr>
                        <a:t>JÉHOVAH</a:t>
                      </a:r>
                      <a:endParaRPr lang="fr-FR" b="1" noProof="0">
                        <a:solidFill>
                          <a:schemeClr val="tx1"/>
                        </a:solidFill>
                      </a:endParaRPr>
                    </a:p>
                  </a:txBody>
                  <a:tcPr>
                    <a:solidFill>
                      <a:schemeClr val="bg1">
                        <a:lumMod val="85000"/>
                        <a:alpha val="4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smtClean="0">
                          <a:solidFill>
                            <a:schemeClr val="tx1"/>
                          </a:solidFill>
                          <a:latin typeface="+mn-lt"/>
                          <a:ea typeface="+mn-ea"/>
                          <a:cs typeface="+mn-cs"/>
                        </a:rPr>
                        <a:t>JÉSUS</a:t>
                      </a:r>
                      <a:endParaRPr lang="fr-FR" b="1" noProof="0">
                        <a:solidFill>
                          <a:schemeClr val="tx1"/>
                        </a:solidFill>
                      </a:endParaRPr>
                    </a:p>
                  </a:txBody>
                  <a:tcPr>
                    <a:solidFill>
                      <a:schemeClr val="bg1">
                        <a:lumMod val="85000"/>
                        <a:alpha val="40000"/>
                      </a:schemeClr>
                    </a:solidFill>
                  </a:tcPr>
                </a:tc>
              </a:tr>
              <a:tr h="526332">
                <a:tc>
                  <a:txBody>
                    <a:bodyPr/>
                    <a:lstStyle/>
                    <a:p>
                      <a:r>
                        <a:rPr lang="fr-FR" sz="1800" b="0" i="0" u="none" strike="noStrike" kern="1200" baseline="0" noProof="0" smtClean="0">
                          <a:solidFill>
                            <a:schemeClr val="dk1"/>
                          </a:solidFill>
                          <a:latin typeface="+mn-lt"/>
                          <a:ea typeface="+mn-ea"/>
                          <a:cs typeface="+mn-cs"/>
                        </a:rPr>
                        <a:t>Le premier et le dernier</a:t>
                      </a:r>
                      <a:endParaRPr lang="fr-FR" sz="1800" noProof="0"/>
                    </a:p>
                  </a:txBody>
                  <a:tcPr>
                    <a:solidFill>
                      <a:schemeClr val="bg1">
                        <a:lumMod val="85000"/>
                        <a:alpha val="40000"/>
                      </a:schemeClr>
                    </a:solidFill>
                  </a:tcPr>
                </a:tc>
                <a:tc>
                  <a:txBody>
                    <a:bodyPr/>
                    <a:lstStyle/>
                    <a:p>
                      <a:r>
                        <a:rPr lang="fr-FR" sz="1800" b="0" i="0" u="none" strike="noStrike" kern="1200" baseline="0" noProof="0" dirty="0" smtClean="0">
                          <a:solidFill>
                            <a:schemeClr val="dk1"/>
                          </a:solidFill>
                          <a:latin typeface="+mn-lt"/>
                          <a:ea typeface="+mn-ea"/>
                          <a:cs typeface="+mn-cs"/>
                        </a:rPr>
                        <a:t>Ésaïe 44.6</a:t>
                      </a:r>
                      <a:endParaRPr lang="fr-FR" sz="1800" noProof="0" dirty="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kern="1200" noProof="0" dirty="0" smtClean="0">
                          <a:solidFill>
                            <a:schemeClr val="dk1"/>
                          </a:solidFill>
                          <a:effectLst/>
                          <a:latin typeface="+mn-lt"/>
                          <a:ea typeface="+mn-ea"/>
                          <a:cs typeface="+mn-cs"/>
                        </a:rPr>
                        <a:t>Apocalypse 1.17</a:t>
                      </a:r>
                      <a:endParaRPr lang="fr-FR" sz="1800" noProof="0" dirty="0" smtClean="0"/>
                    </a:p>
                  </a:txBody>
                  <a:tcPr>
                    <a:solidFill>
                      <a:schemeClr val="bg1">
                        <a:lumMod val="85000"/>
                        <a:alpha val="40000"/>
                      </a:schemeClr>
                    </a:solidFill>
                  </a:tcPr>
                </a:tc>
              </a:tr>
              <a:tr h="526332">
                <a:tc>
                  <a:txBody>
                    <a:bodyPr/>
                    <a:lstStyle/>
                    <a:p>
                      <a:r>
                        <a:rPr lang="fr-FR" sz="1800" kern="1200" noProof="0" smtClean="0">
                          <a:solidFill>
                            <a:schemeClr val="dk1"/>
                          </a:solidFill>
                          <a:effectLst/>
                          <a:latin typeface="+mn-lt"/>
                          <a:ea typeface="+mn-ea"/>
                          <a:cs typeface="+mn-cs"/>
                        </a:rPr>
                        <a:t>Le Scrutateur</a:t>
                      </a:r>
                      <a:endParaRPr lang="fr-FR" sz="1800" noProof="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kern="1200" noProof="0" dirty="0" smtClean="0">
                          <a:solidFill>
                            <a:schemeClr val="dk1"/>
                          </a:solidFill>
                          <a:effectLst/>
                          <a:latin typeface="+mn-lt"/>
                          <a:ea typeface="+mn-ea"/>
                          <a:cs typeface="+mn-cs"/>
                        </a:rPr>
                        <a:t>Jérémie 17.10</a:t>
                      </a:r>
                      <a:endParaRPr lang="fr-FR" sz="1800" noProof="0" dirty="0" smtClean="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kern="1200" noProof="0" dirty="0" smtClean="0">
                          <a:solidFill>
                            <a:schemeClr val="dk1"/>
                          </a:solidFill>
                          <a:effectLst/>
                          <a:latin typeface="+mn-lt"/>
                          <a:ea typeface="+mn-ea"/>
                          <a:cs typeface="+mn-cs"/>
                        </a:rPr>
                        <a:t>Apocalypse 2.18, 22</a:t>
                      </a:r>
                      <a:endParaRPr lang="fr-FR" sz="1800" noProof="0" dirty="0" smtClean="0"/>
                    </a:p>
                  </a:txBody>
                  <a:tcPr>
                    <a:solidFill>
                      <a:schemeClr val="bg1">
                        <a:lumMod val="85000"/>
                        <a:alpha val="40000"/>
                      </a:schemeClr>
                    </a:solidFill>
                  </a:tcPr>
                </a:tc>
              </a:tr>
              <a:tr h="526332">
                <a:tc>
                  <a:txBody>
                    <a:bodyPr/>
                    <a:lstStyle/>
                    <a:p>
                      <a:r>
                        <a:rPr lang="fr-FR" sz="1800" kern="1200" noProof="0" smtClean="0">
                          <a:solidFill>
                            <a:schemeClr val="dk1"/>
                          </a:solidFill>
                          <a:effectLst/>
                          <a:latin typeface="+mn-lt"/>
                          <a:ea typeface="+mn-ea"/>
                          <a:cs typeface="+mn-cs"/>
                        </a:rPr>
                        <a:t>Le bon berger</a:t>
                      </a:r>
                      <a:endParaRPr lang="fr-FR" sz="1800" noProof="0"/>
                    </a:p>
                  </a:txBody>
                  <a:tcPr>
                    <a:solidFill>
                      <a:schemeClr val="bg1">
                        <a:lumMod val="85000"/>
                        <a:alpha val="40000"/>
                      </a:schemeClr>
                    </a:solidFill>
                  </a:tcPr>
                </a:tc>
                <a:tc>
                  <a:txBody>
                    <a:bodyPr/>
                    <a:lstStyle/>
                    <a:p>
                      <a:r>
                        <a:rPr lang="fr-FR" sz="1800" kern="1200" noProof="0" dirty="0" smtClean="0">
                          <a:solidFill>
                            <a:schemeClr val="dk1"/>
                          </a:solidFill>
                          <a:effectLst/>
                          <a:latin typeface="+mn-lt"/>
                          <a:ea typeface="+mn-ea"/>
                          <a:cs typeface="+mn-cs"/>
                        </a:rPr>
                        <a:t>Ézéchiel 34.15-16</a:t>
                      </a:r>
                      <a:endParaRPr lang="fr-FR" sz="1800" noProof="0" dirty="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kern="1200" noProof="0" dirty="0" smtClean="0">
                          <a:solidFill>
                            <a:schemeClr val="dk1"/>
                          </a:solidFill>
                          <a:effectLst/>
                          <a:latin typeface="+mn-lt"/>
                          <a:ea typeface="+mn-ea"/>
                          <a:cs typeface="+mn-cs"/>
                        </a:rPr>
                        <a:t>Jean 10.14-15</a:t>
                      </a:r>
                      <a:endParaRPr lang="fr-FR" sz="1800" noProof="0" dirty="0" smtClean="0"/>
                    </a:p>
                  </a:txBody>
                  <a:tcPr>
                    <a:solidFill>
                      <a:schemeClr val="bg1">
                        <a:lumMod val="85000"/>
                        <a:alpha val="40000"/>
                      </a:schemeClr>
                    </a:solidFill>
                  </a:tcPr>
                </a:tc>
              </a:tr>
              <a:tr h="567849">
                <a:tc>
                  <a:txBody>
                    <a:bodyPr/>
                    <a:lstStyle/>
                    <a:p>
                      <a:r>
                        <a:rPr lang="fr-FR" sz="1800" kern="1200" noProof="0" smtClean="0">
                          <a:solidFill>
                            <a:schemeClr val="dk1"/>
                          </a:solidFill>
                          <a:effectLst/>
                          <a:latin typeface="+mn-lt"/>
                          <a:ea typeface="+mn-ea"/>
                          <a:cs typeface="+mn-cs"/>
                        </a:rPr>
                        <a:t>Le Rédempteur</a:t>
                      </a:r>
                      <a:endParaRPr lang="fr-FR" sz="1800" noProof="0"/>
                    </a:p>
                  </a:txBody>
                  <a:tcPr>
                    <a:solidFill>
                      <a:schemeClr val="bg1">
                        <a:lumMod val="85000"/>
                        <a:alpha val="40000"/>
                      </a:schemeClr>
                    </a:solidFill>
                  </a:tcPr>
                </a:tc>
                <a:tc>
                  <a:txBody>
                    <a:bodyPr/>
                    <a:lstStyle/>
                    <a:p>
                      <a:r>
                        <a:rPr lang="fr-FR" sz="1800" kern="1200" noProof="0" dirty="0" smtClean="0">
                          <a:solidFill>
                            <a:schemeClr val="dk1"/>
                          </a:solidFill>
                          <a:effectLst/>
                          <a:latin typeface="+mn-lt"/>
                          <a:ea typeface="+mn-ea"/>
                          <a:cs typeface="+mn-cs"/>
                        </a:rPr>
                        <a:t>Psaumes 19.14 ; Ésaïe 47.4</a:t>
                      </a:r>
                      <a:endParaRPr lang="fr-FR" sz="1800" noProof="0" dirty="0"/>
                    </a:p>
                  </a:txBody>
                  <a:tcPr>
                    <a:solidFill>
                      <a:schemeClr val="bg1">
                        <a:lumMod val="85000"/>
                        <a:alpha val="40000"/>
                      </a:schemeClr>
                    </a:solidFill>
                  </a:tcPr>
                </a:tc>
                <a:tc>
                  <a:txBody>
                    <a:bodyPr/>
                    <a:lstStyle/>
                    <a:p>
                      <a:r>
                        <a:rPr lang="fr-FR" sz="1800" kern="1200" noProof="0" dirty="0" smtClean="0">
                          <a:solidFill>
                            <a:schemeClr val="dk1"/>
                          </a:solidFill>
                          <a:effectLst/>
                          <a:latin typeface="+mn-lt"/>
                          <a:ea typeface="+mn-ea"/>
                          <a:cs typeface="+mn-cs"/>
                        </a:rPr>
                        <a:t>Colossiens 1.14 ; Romains 3.24</a:t>
                      </a:r>
                      <a:endParaRPr lang="fr-FR" sz="1800" noProof="0" dirty="0"/>
                    </a:p>
                  </a:txBody>
                  <a:tcPr>
                    <a:solidFill>
                      <a:schemeClr val="bg1">
                        <a:lumMod val="85000"/>
                        <a:alpha val="40000"/>
                      </a:schemeClr>
                    </a:solidFill>
                  </a:tcPr>
                </a:tc>
              </a:tr>
              <a:tr h="526332">
                <a:tc>
                  <a:txBody>
                    <a:bodyPr/>
                    <a:lstStyle/>
                    <a:p>
                      <a:r>
                        <a:rPr lang="fr-FR" sz="1800" kern="1200" noProof="0" smtClean="0">
                          <a:solidFill>
                            <a:schemeClr val="dk1"/>
                          </a:solidFill>
                          <a:effectLst/>
                          <a:latin typeface="+mn-lt"/>
                          <a:ea typeface="+mn-ea"/>
                          <a:cs typeface="+mn-cs"/>
                        </a:rPr>
                        <a:t>La Vérité</a:t>
                      </a:r>
                      <a:endParaRPr lang="fr-FR" sz="1800" noProof="0"/>
                    </a:p>
                  </a:txBody>
                  <a:tcPr>
                    <a:solidFill>
                      <a:schemeClr val="bg1">
                        <a:lumMod val="85000"/>
                        <a:alpha val="40000"/>
                      </a:schemeClr>
                    </a:solidFill>
                  </a:tcPr>
                </a:tc>
                <a:tc>
                  <a:txBody>
                    <a:bodyPr/>
                    <a:lstStyle/>
                    <a:p>
                      <a:r>
                        <a:rPr lang="fr-FR" sz="1800" kern="1200" noProof="0" dirty="0" smtClean="0">
                          <a:solidFill>
                            <a:schemeClr val="dk1"/>
                          </a:solidFill>
                          <a:effectLst/>
                          <a:latin typeface="+mn-lt"/>
                          <a:ea typeface="+mn-ea"/>
                          <a:cs typeface="+mn-cs"/>
                        </a:rPr>
                        <a:t>Jérémie 10.10</a:t>
                      </a:r>
                      <a:endParaRPr lang="fr-FR" sz="1800" noProof="0" dirty="0"/>
                    </a:p>
                  </a:txBody>
                  <a:tcPr>
                    <a:solidFill>
                      <a:schemeClr val="bg1">
                        <a:lumMod val="85000"/>
                        <a:alpha val="40000"/>
                      </a:schemeClr>
                    </a:solidFill>
                  </a:tcPr>
                </a:tc>
                <a:tc>
                  <a:txBody>
                    <a:bodyPr/>
                    <a:lstStyle/>
                    <a:p>
                      <a:r>
                        <a:rPr lang="fr-FR" sz="1800" kern="1200" noProof="0" dirty="0" smtClean="0">
                          <a:solidFill>
                            <a:schemeClr val="dk1"/>
                          </a:solidFill>
                          <a:effectLst/>
                          <a:latin typeface="+mn-lt"/>
                          <a:ea typeface="+mn-ea"/>
                          <a:cs typeface="+mn-cs"/>
                        </a:rPr>
                        <a:t>Jean 14.6</a:t>
                      </a:r>
                      <a:endParaRPr lang="fr-FR" sz="1800" noProof="0" dirty="0"/>
                    </a:p>
                  </a:txBody>
                  <a:tcPr>
                    <a:solidFill>
                      <a:schemeClr val="bg1">
                        <a:lumMod val="85000"/>
                        <a:alpha val="40000"/>
                      </a:schemeClr>
                    </a:solidFill>
                  </a:tcPr>
                </a:tc>
              </a:tr>
            </a:tbl>
          </a:graphicData>
        </a:graphic>
      </p:graphicFrame>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468794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fr-FR" dirty="0" smtClean="0">
                <a:solidFill>
                  <a:srgbClr val="FFFFFF"/>
                </a:solidFill>
              </a:rPr>
              <a:t>Un Être humain-divin : </a:t>
            </a:r>
            <a:br>
              <a:rPr lang="fr-FR" dirty="0" smtClean="0">
                <a:solidFill>
                  <a:srgbClr val="FFFFFF"/>
                </a:solidFill>
              </a:rPr>
            </a:br>
            <a:r>
              <a:rPr lang="fr-FR" dirty="0" smtClean="0">
                <a:solidFill>
                  <a:srgbClr val="FFFFFF"/>
                </a:solidFill>
              </a:rPr>
              <a:t>Philippiens 2.5-8</a:t>
            </a:r>
            <a:endParaRPr lang="fr-FR" dirty="0">
              <a:solidFill>
                <a:srgbClr val="FFFFFF"/>
              </a:solidFill>
            </a:endParaRPr>
          </a:p>
        </p:txBody>
      </p:sp>
      <p:sp>
        <p:nvSpPr>
          <p:cNvPr id="3" name="Marcador de contenido 2"/>
          <p:cNvSpPr>
            <a:spLocks noGrp="1"/>
          </p:cNvSpPr>
          <p:nvPr>
            <p:ph idx="1"/>
          </p:nvPr>
        </p:nvSpPr>
        <p:spPr>
          <a:xfrm>
            <a:off x="604860" y="1628422"/>
            <a:ext cx="7930030" cy="3973689"/>
          </a:xfrm>
        </p:spPr>
        <p:txBody>
          <a:bodyPr>
            <a:normAutofit/>
          </a:bodyPr>
          <a:lstStyle/>
          <a:p>
            <a:pPr marL="0" indent="0" algn="just">
              <a:buNone/>
            </a:pPr>
            <a:r>
              <a:rPr lang="fr-FR" sz="2700" dirty="0" smtClean="0">
                <a:solidFill>
                  <a:srgbClr val="FFFFFF"/>
                </a:solidFill>
              </a:rPr>
              <a:t>« Ayez en vous les sentiments qui étaient en Jésus Christ, lequel, existant en forme de Dieu, n'a point regardé comme une proie à arracher d'être égal avec Dieu, mais s'est dépouillé lui-même, en prenant une forme de serviteur, en devenant semblable aux hommes; et ayant paru comme un simple homme, il s'est humilié lui-même, se rendant obéissant jusqu'à la mort, même jusqu'à la mort de la croix. »</a:t>
            </a:r>
            <a:endParaRPr lang="fr-FR" sz="27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9859603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Sa Parole est puissante</a:t>
            </a:r>
            <a:endParaRPr lang="fr-FR" dirty="0">
              <a:solidFill>
                <a:srgbClr val="FFFFFF"/>
              </a:solidFill>
            </a:endParaRPr>
          </a:p>
        </p:txBody>
      </p:sp>
      <p:sp>
        <p:nvSpPr>
          <p:cNvPr id="3" name="Marcador de contenido 2"/>
          <p:cNvSpPr>
            <a:spLocks noGrp="1"/>
          </p:cNvSpPr>
          <p:nvPr>
            <p:ph idx="1"/>
          </p:nvPr>
        </p:nvSpPr>
        <p:spPr/>
        <p:txBody>
          <a:bodyPr>
            <a:normAutofit/>
          </a:bodyPr>
          <a:lstStyle/>
          <a:p>
            <a:pPr algn="just"/>
            <a:r>
              <a:rPr lang="fr-FR" sz="2800" dirty="0" smtClean="0">
                <a:solidFill>
                  <a:srgbClr val="FFFFFF"/>
                </a:solidFill>
              </a:rPr>
              <a:t>« Les cieux ont été faits par la parole de l'Éternel, Et toute leur armée par le souffle de sa bouche. Il amoncelle en un tas les eaux de la mer, Il met dans des réservoirs les abîmes. » (Psaumes 33.6, 7)</a:t>
            </a:r>
          </a:p>
          <a:p>
            <a:pPr algn="just"/>
            <a:r>
              <a:rPr lang="fr-FR" sz="2800" spc="-40" dirty="0" smtClean="0">
                <a:solidFill>
                  <a:srgbClr val="FFFFFF"/>
                </a:solidFill>
              </a:rPr>
              <a:t>Ici une question surgit : si, lorsqu'il n'existait rien, tout vint à exister par le pouvoir de la parole de Dieu, comment pourrait-il ne pas restaurer la vie d'une personne pensant qu'il n'y a pas d'issue à sa situation ?</a:t>
            </a:r>
            <a:endParaRPr lang="fr-FR" sz="2600" spc="-4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839480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Autofit/>
          </a:bodyPr>
          <a:lstStyle/>
          <a:p>
            <a:r>
              <a:rPr lang="fr-FR" dirty="0" smtClean="0">
                <a:solidFill>
                  <a:srgbClr val="FFFFFF"/>
                </a:solidFill>
              </a:rPr>
              <a:t>Vous pouvez devenir une </a:t>
            </a:r>
            <a:br>
              <a:rPr lang="fr-FR" dirty="0" smtClean="0">
                <a:solidFill>
                  <a:srgbClr val="FFFFFF"/>
                </a:solidFill>
              </a:rPr>
            </a:br>
            <a:r>
              <a:rPr lang="fr-FR" dirty="0" smtClean="0">
                <a:solidFill>
                  <a:srgbClr val="FFFFFF"/>
                </a:solidFill>
              </a:rPr>
              <a:t>nouvelle création</a:t>
            </a:r>
            <a:endParaRPr lang="fr-FR" dirty="0">
              <a:solidFill>
                <a:srgbClr val="FFFFFF"/>
              </a:solidFill>
            </a:endParaRPr>
          </a:p>
        </p:txBody>
      </p:sp>
      <p:sp>
        <p:nvSpPr>
          <p:cNvPr id="3" name="Marcador de contenido 2"/>
          <p:cNvSpPr>
            <a:spLocks noGrp="1"/>
          </p:cNvSpPr>
          <p:nvPr>
            <p:ph sz="half" idx="1"/>
          </p:nvPr>
        </p:nvSpPr>
        <p:spPr>
          <a:xfrm>
            <a:off x="668795" y="1998942"/>
            <a:ext cx="4347062" cy="4525963"/>
          </a:xfrm>
        </p:spPr>
        <p:txBody>
          <a:bodyPr>
            <a:normAutofit/>
          </a:bodyPr>
          <a:lstStyle/>
          <a:p>
            <a:pPr algn="just"/>
            <a:r>
              <a:rPr lang="fr-FR" sz="2600" dirty="0" smtClean="0">
                <a:solidFill>
                  <a:srgbClr val="FFFFFF"/>
                </a:solidFill>
              </a:rPr>
              <a:t>« Si quelqu'un est en Christ, il est une nouvelle créature. Les choses anciennes sont passées; voici, toutes choses sont devenues nouvelles. » (2 Corinthiens 5.17)</a:t>
            </a:r>
            <a:endParaRPr lang="fr-FR" sz="26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08580767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75861"/>
            <a:ext cx="8229600" cy="1143000"/>
          </a:xfrm>
        </p:spPr>
        <p:txBody>
          <a:bodyPr/>
          <a:lstStyle/>
          <a:p>
            <a:r>
              <a:rPr lang="fr-FR" dirty="0" smtClean="0">
                <a:solidFill>
                  <a:srgbClr val="FFFFFF"/>
                </a:solidFill>
              </a:rPr>
              <a:t>Sommaire</a:t>
            </a:r>
            <a:endParaRPr lang="fr-FR" dirty="0">
              <a:solidFill>
                <a:srgbClr val="FFFFFF"/>
              </a:solidFill>
            </a:endParaRPr>
          </a:p>
        </p:txBody>
      </p:sp>
      <p:sp>
        <p:nvSpPr>
          <p:cNvPr id="3" name="Marcador de contenido 2"/>
          <p:cNvSpPr>
            <a:spLocks noGrp="1"/>
          </p:cNvSpPr>
          <p:nvPr>
            <p:ph idx="1"/>
          </p:nvPr>
        </p:nvSpPr>
        <p:spPr>
          <a:xfrm>
            <a:off x="579608" y="1388535"/>
            <a:ext cx="7815245" cy="4525963"/>
          </a:xfrm>
        </p:spPr>
        <p:txBody>
          <a:bodyPr>
            <a:noAutofit/>
          </a:bodyPr>
          <a:lstStyle/>
          <a:p>
            <a:pPr algn="just"/>
            <a:r>
              <a:rPr lang="fr-FR" sz="2300" dirty="0" smtClean="0">
                <a:solidFill>
                  <a:srgbClr val="FFFFFF"/>
                </a:solidFill>
              </a:rPr>
              <a:t>Nombreux sont les hommes et les femmes sur cette planète qui se posent les mêmes questions : Que fais-je ici ? D'où je viens ? Où je vais ? Y a-t-il une vie après la mort ? </a:t>
            </a:r>
            <a:br>
              <a:rPr lang="fr-FR" sz="2300" dirty="0" smtClean="0">
                <a:solidFill>
                  <a:srgbClr val="FFFFFF"/>
                </a:solidFill>
              </a:rPr>
            </a:br>
            <a:r>
              <a:rPr lang="fr-FR" sz="2300" dirty="0" smtClean="0">
                <a:solidFill>
                  <a:srgbClr val="FFFFFF"/>
                </a:solidFill>
              </a:rPr>
              <a:t>Beaucoup d'entre eux voient dans la théorie de l'évolution une bonne option pour comprendre la vie. </a:t>
            </a:r>
          </a:p>
          <a:p>
            <a:pPr algn="just"/>
            <a:r>
              <a:rPr lang="fr-FR" sz="2300" dirty="0" smtClean="0">
                <a:solidFill>
                  <a:srgbClr val="FFFFFF"/>
                </a:solidFill>
              </a:rPr>
              <a:t>La matière, les forces, la vie, les organismes, le temps, les fossiles et l'esprit sont des preuves importantes en faveur de la Création divine. </a:t>
            </a:r>
          </a:p>
          <a:p>
            <a:pPr algn="just"/>
            <a:r>
              <a:rPr lang="fr-FR" sz="2300" dirty="0" smtClean="0">
                <a:solidFill>
                  <a:srgbClr val="FFFFFF"/>
                </a:solidFill>
              </a:rPr>
              <a:t>La Bible dit que Dieu créa le monde. </a:t>
            </a:r>
          </a:p>
          <a:p>
            <a:pPr algn="just"/>
            <a:r>
              <a:rPr lang="fr-FR" sz="2300" dirty="0" smtClean="0">
                <a:solidFill>
                  <a:srgbClr val="FFFFFF"/>
                </a:solidFill>
              </a:rPr>
              <a:t>Le grand Créateur est venu sur ce monde dans la personne de Jésus. </a:t>
            </a:r>
          </a:p>
          <a:p>
            <a:pPr algn="just"/>
            <a:r>
              <a:rPr lang="fr-FR" sz="2300" dirty="0" smtClean="0">
                <a:solidFill>
                  <a:srgbClr val="FFFFFF"/>
                </a:solidFill>
              </a:rPr>
              <a:t>Notre puissant Seigneur a le pouvoir de créer le monde et aussi de changer votre vie.</a:t>
            </a:r>
            <a:endParaRPr lang="fr-FR" sz="230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610603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De l'athéisme au christianisme</a:t>
            </a:r>
            <a:endParaRPr lang="fr-FR" dirty="0">
              <a:solidFill>
                <a:srgbClr val="FFFFFF"/>
              </a:solidFill>
            </a:endParaRPr>
          </a:p>
        </p:txBody>
      </p:sp>
      <p:sp>
        <p:nvSpPr>
          <p:cNvPr id="3" name="Marcador de contenido 2"/>
          <p:cNvSpPr>
            <a:spLocks noGrp="1"/>
          </p:cNvSpPr>
          <p:nvPr>
            <p:ph sz="half" idx="1"/>
          </p:nvPr>
        </p:nvSpPr>
        <p:spPr>
          <a:xfrm>
            <a:off x="369610" y="1643659"/>
            <a:ext cx="5265323" cy="4525963"/>
          </a:xfrm>
        </p:spPr>
        <p:txBody>
          <a:bodyPr>
            <a:noAutofit/>
          </a:bodyPr>
          <a:lstStyle/>
          <a:p>
            <a:pPr algn="just"/>
            <a:r>
              <a:rPr lang="fr-FR" sz="2400" dirty="0" err="1" smtClean="0">
                <a:solidFill>
                  <a:srgbClr val="FFFFFF"/>
                </a:solidFill>
              </a:rPr>
              <a:t>Alister</a:t>
            </a:r>
            <a:r>
              <a:rPr lang="fr-FR" sz="2400" dirty="0" smtClean="0">
                <a:solidFill>
                  <a:srgbClr val="FFFFFF"/>
                </a:solidFill>
              </a:rPr>
              <a:t> McGrath était athée lorsqu'il étudiait à l'Université de Cambridge mais il trouva le Seigneur à travers la science.</a:t>
            </a:r>
            <a:br>
              <a:rPr lang="fr-FR" sz="2400" dirty="0" smtClean="0">
                <a:solidFill>
                  <a:srgbClr val="FFFFFF"/>
                </a:solidFill>
              </a:rPr>
            </a:br>
            <a:endParaRPr lang="fr-FR" sz="2400" dirty="0" smtClean="0">
              <a:solidFill>
                <a:srgbClr val="FFFFFF"/>
              </a:solidFill>
            </a:endParaRPr>
          </a:p>
          <a:p>
            <a:pPr algn="just"/>
            <a:r>
              <a:rPr lang="fr-FR" sz="2400" dirty="0" smtClean="0">
                <a:solidFill>
                  <a:srgbClr val="FFFFFF"/>
                </a:solidFill>
              </a:rPr>
              <a:t>« J'ai commencé à réaliser que l'athéisme repose sur une base d'évidences peu satisfaisante. Les arguments que j'avais trouvé une fois audacieux, décisifs et concluants devinrent sinueux, hésitants et incertains. »</a:t>
            </a:r>
            <a:endParaRPr lang="fr-FR" sz="2400" dirty="0">
              <a:solidFill>
                <a:srgbClr val="FFFFFF"/>
              </a:solidFill>
            </a:endParaRPr>
          </a:p>
        </p:txBody>
      </p:sp>
      <p:pic>
        <p:nvPicPr>
          <p:cNvPr id="7" name="Marcador de contenido 6"/>
          <p:cNvPicPr>
            <a:picLocks noGrp="1" noChangeAspect="1"/>
          </p:cNvPicPr>
          <p:nvPr>
            <p:ph sz="half" idx="2"/>
          </p:nvPr>
        </p:nvPicPr>
        <p:blipFill rotWithShape="1">
          <a:blip r:embed="rId2"/>
          <a:srcRect l="14058" t="3473" r="14486" b="4184"/>
          <a:stretch/>
        </p:blipFill>
        <p:spPr>
          <a:xfrm>
            <a:off x="5941491" y="1668813"/>
            <a:ext cx="2832067" cy="3659915"/>
          </a:xfrm>
          <a:ln>
            <a:solidFill>
              <a:schemeClr val="bg1">
                <a:lumMod val="8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65413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746125"/>
            <a:ext cx="5562600" cy="1561827"/>
          </a:xfrm>
        </p:spPr>
        <p:txBody>
          <a:bodyPr>
            <a:normAutofit/>
          </a:bodyPr>
          <a:lstStyle/>
          <a:p>
            <a:r>
              <a:rPr lang="fr-FR" sz="3800" dirty="0" smtClean="0">
                <a:solidFill>
                  <a:srgbClr val="FFFFFF"/>
                </a:solidFill>
              </a:rPr>
              <a:t>La ballade du chanteur brésilien Léonardo</a:t>
            </a:r>
            <a:endParaRPr lang="fr-FR" sz="3800" dirty="0">
              <a:solidFill>
                <a:srgbClr val="FFFFFF"/>
              </a:solidFill>
            </a:endParaRPr>
          </a:p>
        </p:txBody>
      </p:sp>
      <p:sp>
        <p:nvSpPr>
          <p:cNvPr id="4" name="Marcador de texto 3"/>
          <p:cNvSpPr>
            <a:spLocks noGrp="1"/>
          </p:cNvSpPr>
          <p:nvPr>
            <p:ph type="body" sz="half" idx="2"/>
          </p:nvPr>
        </p:nvSpPr>
        <p:spPr>
          <a:xfrm>
            <a:off x="457201" y="2746375"/>
            <a:ext cx="4059780" cy="3627792"/>
          </a:xfrm>
        </p:spPr>
        <p:txBody>
          <a:bodyPr>
            <a:noAutofit/>
          </a:bodyPr>
          <a:lstStyle/>
          <a:p>
            <a:r>
              <a:rPr lang="fr-FR" sz="2400" i="1" dirty="0" smtClean="0">
                <a:solidFill>
                  <a:srgbClr val="FFFFFF"/>
                </a:solidFill>
              </a:rPr>
              <a:t>Je ne sais où je vais, Peut-être n’arriverai-je jamais à rien, Ma vie suit le soleil, Dans le vaste horizon, Je ne sais même pas qui je suis… </a:t>
            </a:r>
            <a:endParaRPr lang="fr-FR" sz="2400" i="1"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5654543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lstStyle/>
          <a:p>
            <a:r>
              <a:rPr lang="fr-FR" dirty="0" smtClean="0">
                <a:solidFill>
                  <a:srgbClr val="FFFFFF"/>
                </a:solidFill>
              </a:rPr>
              <a:t>De l'athéisme au christianisme</a:t>
            </a:r>
            <a:endParaRPr lang="fr-FR" dirty="0">
              <a:solidFill>
                <a:srgbClr val="FFFFFF"/>
              </a:solidFill>
            </a:endParaRPr>
          </a:p>
        </p:txBody>
      </p:sp>
      <p:sp>
        <p:nvSpPr>
          <p:cNvPr id="3" name="Marcador de contenido 2"/>
          <p:cNvSpPr>
            <a:spLocks noGrp="1"/>
          </p:cNvSpPr>
          <p:nvPr>
            <p:ph idx="1"/>
          </p:nvPr>
        </p:nvSpPr>
        <p:spPr>
          <a:xfrm>
            <a:off x="457200" y="1600200"/>
            <a:ext cx="8303430" cy="4794447"/>
          </a:xfrm>
        </p:spPr>
        <p:txBody>
          <a:bodyPr>
            <a:noAutofit/>
          </a:bodyPr>
          <a:lstStyle/>
          <a:p>
            <a:pPr algn="just"/>
            <a:r>
              <a:rPr lang="fr-FR" sz="2200" spc="-10" dirty="0" smtClean="0">
                <a:solidFill>
                  <a:srgbClr val="FFFFFF"/>
                </a:solidFill>
              </a:rPr>
              <a:t>« L'opportunité de parler avec des chrétiens de leur foi m'a fait comprendre que je ne connaissais que relativement peu sur leur religion, que j'avais connu principalement à travers les descriptions pas très exactes de ses détracteurs, comme le logicien britannique Bertrand Russel et le philosophe social allemand Karl Marx. </a:t>
            </a:r>
          </a:p>
          <a:p>
            <a:pPr algn="just"/>
            <a:r>
              <a:rPr lang="fr-FR" sz="2200" spc="-10" dirty="0" smtClean="0">
                <a:solidFill>
                  <a:srgbClr val="FFFFFF"/>
                </a:solidFill>
              </a:rPr>
              <a:t>J'ai aussi commencé à me rendre compte que ma supposition de la connexion inexorable et automatique entre les sciences naturelles et l'athéisme était plutôt naïve et non avertie. L'une des choses les plus importantes que j'ai du confronter, après ma conversion au christianisme, a été le dételage systématique de ce lien. Désormais je regardais les sciences naturelles d'une perspective chrétienne et essayais de comprendre pourquoi les autres ne partageaient pas cette perspective. »</a:t>
            </a:r>
            <a:endParaRPr lang="fr-FR" sz="2200" dirty="0">
              <a:solidFill>
                <a:srgbClr val="FFFFFF"/>
              </a:solidFill>
            </a:endParaRPr>
          </a:p>
        </p:txBody>
      </p:sp>
      <p:pic>
        <p:nvPicPr>
          <p:cNvPr id="5" name="Marcador de contenido 6"/>
          <p:cNvPicPr>
            <a:picLocks noChangeAspect="1"/>
          </p:cNvPicPr>
          <p:nvPr/>
        </p:nvPicPr>
        <p:blipFill rotWithShape="1">
          <a:blip r:embed="rId2"/>
          <a:srcRect l="10674" t="3473" r="8740" b="4184"/>
          <a:stretch/>
        </p:blipFill>
        <p:spPr>
          <a:xfrm>
            <a:off x="7800825" y="310136"/>
            <a:ext cx="959805" cy="1099843"/>
          </a:xfrm>
          <a:prstGeom prst="rect">
            <a:avLst/>
          </a:prstGeom>
          <a:ln>
            <a:solidFill>
              <a:schemeClr val="bg1">
                <a:lumMod val="8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8412383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lstStyle/>
          <a:p>
            <a:r>
              <a:rPr lang="fr-FR" dirty="0" smtClean="0">
                <a:solidFill>
                  <a:srgbClr val="FFFFFF"/>
                </a:solidFill>
              </a:rPr>
              <a:t>De l'athéisme au christianisme</a:t>
            </a:r>
            <a:endParaRPr lang="fr-FR" dirty="0">
              <a:solidFill>
                <a:srgbClr val="FFFFFF"/>
              </a:solidFill>
            </a:endParaRPr>
          </a:p>
        </p:txBody>
      </p:sp>
      <p:sp>
        <p:nvSpPr>
          <p:cNvPr id="3" name="Marcador de contenido 2"/>
          <p:cNvSpPr>
            <a:spLocks noGrp="1"/>
          </p:cNvSpPr>
          <p:nvPr>
            <p:ph idx="1"/>
          </p:nvPr>
        </p:nvSpPr>
        <p:spPr>
          <a:xfrm>
            <a:off x="457200" y="1600200"/>
            <a:ext cx="8097394" cy="4525963"/>
          </a:xfrm>
        </p:spPr>
        <p:txBody>
          <a:bodyPr>
            <a:noAutofit/>
          </a:bodyPr>
          <a:lstStyle/>
          <a:p>
            <a:pPr algn="just"/>
            <a:r>
              <a:rPr lang="fr-FR" sz="2300" dirty="0" smtClean="0">
                <a:solidFill>
                  <a:srgbClr val="FFFFFF"/>
                </a:solidFill>
              </a:rPr>
              <a:t>Il possède à l'heure actuelle trois doctorats de l'Université d'Oxford : un en biophysique moléculaire pour ses recherches sur les membranes biologiques ; un autre en Divinités de la Faculté de Théologie (2001) pour son travail dans le domaine de la théologie historique et systématique ; et un autre en Lettres de la Division d'Humanités (2013) pour ses recherches en histoire des idées, plus précisément en ce qui concerne la science et la religion. </a:t>
            </a:r>
          </a:p>
          <a:p>
            <a:pPr algn="just"/>
            <a:r>
              <a:rPr lang="fr-FR" sz="2300" dirty="0" smtClean="0">
                <a:solidFill>
                  <a:srgbClr val="FFFFFF"/>
                </a:solidFill>
              </a:rPr>
              <a:t>Il est aussi membre de la Société Royale pour la Promotion des Arts, des Manufactures et du Commerce (FRSA, pour ses sigles en anglais). </a:t>
            </a:r>
          </a:p>
          <a:p>
            <a:pPr algn="just"/>
            <a:r>
              <a:rPr lang="fr-FR" sz="2300" dirty="0" smtClean="0">
                <a:solidFill>
                  <a:srgbClr val="FFFFFF"/>
                </a:solidFill>
              </a:rPr>
              <a:t>« Dieu est mon oxygène spirituel, j'aurais beaucoup de mal à prospérer sans croire en Dieu. »</a:t>
            </a:r>
            <a:endParaRPr lang="fr-FR" sz="2300" dirty="0">
              <a:solidFill>
                <a:srgbClr val="FFFFFF"/>
              </a:solidFill>
            </a:endParaRPr>
          </a:p>
        </p:txBody>
      </p:sp>
      <p:pic>
        <p:nvPicPr>
          <p:cNvPr id="5" name="Marcador de contenido 6"/>
          <p:cNvPicPr>
            <a:picLocks noChangeAspect="1"/>
          </p:cNvPicPr>
          <p:nvPr/>
        </p:nvPicPr>
        <p:blipFill rotWithShape="1">
          <a:blip r:embed="rId2"/>
          <a:srcRect l="10674" t="3473" r="8740" b="4184"/>
          <a:stretch/>
        </p:blipFill>
        <p:spPr>
          <a:xfrm>
            <a:off x="7800825" y="310136"/>
            <a:ext cx="959805" cy="1099843"/>
          </a:xfrm>
          <a:prstGeom prst="rect">
            <a:avLst/>
          </a:prstGeom>
          <a:ln>
            <a:solidFill>
              <a:schemeClr val="bg1">
                <a:lumMod val="8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975300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Imagen 7"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9" name="Título 1"/>
          <p:cNvSpPr>
            <a:spLocks noGrp="1"/>
          </p:cNvSpPr>
          <p:nvPr>
            <p:ph type="title"/>
          </p:nvPr>
        </p:nvSpPr>
        <p:spPr>
          <a:xfrm>
            <a:off x="457200" y="274638"/>
            <a:ext cx="8229600" cy="1143000"/>
          </a:xfrm>
        </p:spPr>
        <p:txBody>
          <a:bodyPr/>
          <a:lstStyle/>
          <a:p>
            <a:r>
              <a:rPr lang="fr-FR" dirty="0" smtClean="0">
                <a:solidFill>
                  <a:srgbClr val="FFFFFF"/>
                </a:solidFill>
              </a:rPr>
              <a:t>Ma décision</a:t>
            </a:r>
            <a:endParaRPr lang="fr-FR" dirty="0">
              <a:solidFill>
                <a:srgbClr val="FFFFFF"/>
              </a:solidFill>
            </a:endParaRPr>
          </a:p>
        </p:txBody>
      </p:sp>
      <p:sp>
        <p:nvSpPr>
          <p:cNvPr id="4" name="Marcador de contenido 3"/>
          <p:cNvSpPr>
            <a:spLocks noGrp="1"/>
          </p:cNvSpPr>
          <p:nvPr>
            <p:ph sz="half" idx="2"/>
          </p:nvPr>
        </p:nvSpPr>
        <p:spPr>
          <a:xfrm>
            <a:off x="1758325" y="1953010"/>
            <a:ext cx="5554083" cy="4525963"/>
          </a:xfrm>
        </p:spPr>
        <p:txBody>
          <a:bodyPr>
            <a:normAutofit/>
          </a:bodyPr>
          <a:lstStyle/>
          <a:p>
            <a:pPr algn="just"/>
            <a:r>
              <a:rPr lang="fr-FR" sz="2600" dirty="0" smtClean="0">
                <a:solidFill>
                  <a:srgbClr val="FFFFFF"/>
                </a:solidFill>
              </a:rPr>
              <a:t>La Bible dit : « Mon fils, donne-moi ton </a:t>
            </a:r>
            <a:r>
              <a:rPr lang="fr-FR" sz="2600" dirty="0" err="1" smtClean="0">
                <a:solidFill>
                  <a:srgbClr val="FFFFFF"/>
                </a:solidFill>
              </a:rPr>
              <a:t>coeur</a:t>
            </a:r>
            <a:r>
              <a:rPr lang="fr-FR" sz="2600" dirty="0" smtClean="0">
                <a:solidFill>
                  <a:srgbClr val="FFFFFF"/>
                </a:solidFill>
              </a:rPr>
              <a:t>, Et que tes yeux se plaisent dans mes voies. » (Proverbes 23.26)</a:t>
            </a:r>
          </a:p>
          <a:p>
            <a:pPr algn="just"/>
            <a:endParaRPr lang="fr-FR" sz="2600" dirty="0" smtClean="0">
              <a:solidFill>
                <a:srgbClr val="FFFFFF"/>
              </a:solidFill>
            </a:endParaRPr>
          </a:p>
          <a:p>
            <a:pPr algn="just"/>
            <a:r>
              <a:rPr lang="fr-FR" sz="2600" dirty="0" smtClean="0">
                <a:solidFill>
                  <a:srgbClr val="FFFFFF"/>
                </a:solidFill>
              </a:rPr>
              <a:t>Êtes-vous prêt à donner votre </a:t>
            </a:r>
            <a:r>
              <a:rPr lang="fr-FR" sz="2600" dirty="0" err="1" smtClean="0">
                <a:solidFill>
                  <a:srgbClr val="FFFFFF"/>
                </a:solidFill>
              </a:rPr>
              <a:t>coeur</a:t>
            </a:r>
            <a:r>
              <a:rPr lang="fr-FR" sz="2600" dirty="0" smtClean="0">
                <a:solidFill>
                  <a:srgbClr val="FFFFFF"/>
                </a:solidFill>
              </a:rPr>
              <a:t> à Jésus et lui permettre ainsi de changer votre vie ?</a:t>
            </a:r>
            <a:endParaRPr lang="fr-FR" sz="2600" dirty="0">
              <a:solidFill>
                <a:srgbClr val="FFFFFF"/>
              </a:solidFill>
            </a:endParaRPr>
          </a:p>
        </p:txBody>
      </p:sp>
      <p:sp>
        <p:nvSpPr>
          <p:cNvPr id="11"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311390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2663" y="3036065"/>
            <a:ext cx="3211418" cy="3211418"/>
          </a:xfrm>
          <a:prstGeom prst="rect">
            <a:avLst/>
          </a:prstGeom>
        </p:spPr>
      </p:pic>
      <p:sp>
        <p:nvSpPr>
          <p:cNvPr id="3" name="Marcador de contenido 2"/>
          <p:cNvSpPr>
            <a:spLocks noGrp="1"/>
          </p:cNvSpPr>
          <p:nvPr>
            <p:ph sz="half" idx="1"/>
          </p:nvPr>
        </p:nvSpPr>
        <p:spPr>
          <a:xfrm>
            <a:off x="457200" y="3505200"/>
            <a:ext cx="8229600" cy="2886456"/>
          </a:xfrm>
        </p:spPr>
        <p:txBody>
          <a:bodyPr>
            <a:normAutofit/>
          </a:bodyPr>
          <a:lstStyle/>
          <a:p>
            <a:r>
              <a:rPr lang="fr-FR" dirty="0" smtClean="0">
                <a:solidFill>
                  <a:srgbClr val="FFFFFF"/>
                </a:solidFill>
              </a:rPr>
              <a:t>De retour à la Genèse</a:t>
            </a:r>
          </a:p>
          <a:p>
            <a:r>
              <a:rPr lang="fr-FR" dirty="0" smtClean="0">
                <a:solidFill>
                  <a:srgbClr val="FFFFFF"/>
                </a:solidFill>
              </a:rPr>
              <a:t>Dieu a-t-il créé un être mauvais ?</a:t>
            </a:r>
          </a:p>
          <a:p>
            <a:r>
              <a:rPr lang="fr-FR" dirty="0" smtClean="0">
                <a:solidFill>
                  <a:srgbClr val="FFFFFF"/>
                </a:solidFill>
              </a:rPr>
              <a:t>Résultats de la désobéissance</a:t>
            </a:r>
          </a:p>
          <a:p>
            <a:r>
              <a:rPr lang="fr-FR" dirty="0" smtClean="0">
                <a:solidFill>
                  <a:srgbClr val="FFFFFF"/>
                </a:solidFill>
              </a:rPr>
              <a:t>L’empreinte de la mort</a:t>
            </a:r>
          </a:p>
          <a:p>
            <a:r>
              <a:rPr lang="fr-FR" dirty="0" smtClean="0">
                <a:solidFill>
                  <a:srgbClr val="FFFFFF"/>
                </a:solidFill>
              </a:rPr>
              <a:t>L'unique chemin</a:t>
            </a:r>
            <a:endParaRPr lang="fr-FR" dirty="0">
              <a:solidFill>
                <a:srgbClr val="FFFFFF"/>
              </a:solidFill>
            </a:endParaRPr>
          </a:p>
        </p:txBody>
      </p:sp>
      <p:pic>
        <p:nvPicPr>
          <p:cNvPr id="7" name="Imagen 6"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fr-FR" dirty="0" smtClean="0">
                <a:solidFill>
                  <a:srgbClr val="FFFFFF"/>
                </a:solidFill>
              </a:rPr>
              <a:t>Le sujet suivant :</a:t>
            </a:r>
            <a:endParaRPr lang="fr-FR" sz="2200" dirty="0">
              <a:solidFill>
                <a:srgbClr val="FFFFFF"/>
              </a:solidFill>
            </a:endParaRPr>
          </a:p>
        </p:txBody>
      </p:sp>
      <p:sp>
        <p:nvSpPr>
          <p:cNvPr id="9" name="Título 1"/>
          <p:cNvSpPr txBox="1">
            <a:spLocks/>
          </p:cNvSpPr>
          <p:nvPr/>
        </p:nvSpPr>
        <p:spPr>
          <a:xfrm>
            <a:off x="685800" y="1684013"/>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smtClean="0">
                <a:solidFill>
                  <a:srgbClr val="FFFFFF"/>
                </a:solidFill>
              </a:rPr>
              <a:t>POURQUOI LA DOULEUR, LA SOUFFRANCE ET LA MORT ?</a:t>
            </a:r>
            <a:endParaRPr lang="en-US" dirty="0">
              <a:solidFill>
                <a:srgbClr val="FFFFFF"/>
              </a:solidFill>
            </a:endParaRPr>
          </a:p>
        </p:txBody>
      </p:sp>
      <p:sp>
        <p:nvSpPr>
          <p:cNvPr id="11"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911616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439893"/>
            <a:ext cx="8229600" cy="1143000"/>
          </a:xfrm>
        </p:spPr>
        <p:txBody>
          <a:bodyPr>
            <a:noAutofit/>
          </a:bodyPr>
          <a:lstStyle/>
          <a:p>
            <a:r>
              <a:rPr lang="fr-FR" dirty="0" smtClean="0">
                <a:solidFill>
                  <a:srgbClr val="FFFFFF"/>
                </a:solidFill>
              </a:rPr>
              <a:t>Des questions importantes </a:t>
            </a:r>
            <a:br>
              <a:rPr lang="fr-FR" dirty="0" smtClean="0">
                <a:solidFill>
                  <a:srgbClr val="FFFFFF"/>
                </a:solidFill>
              </a:rPr>
            </a:br>
            <a:r>
              <a:rPr lang="fr-FR" dirty="0" smtClean="0">
                <a:solidFill>
                  <a:srgbClr val="FFFFFF"/>
                </a:solidFill>
              </a:rPr>
              <a:t>sur la vie</a:t>
            </a:r>
            <a:endParaRPr lang="fr-FR" dirty="0">
              <a:solidFill>
                <a:srgbClr val="FFFFFF"/>
              </a:solidFill>
            </a:endParaRPr>
          </a:p>
        </p:txBody>
      </p:sp>
      <p:sp>
        <p:nvSpPr>
          <p:cNvPr id="3" name="Marcador de contenido 2"/>
          <p:cNvSpPr>
            <a:spLocks noGrp="1"/>
          </p:cNvSpPr>
          <p:nvPr>
            <p:ph sz="half" idx="1"/>
          </p:nvPr>
        </p:nvSpPr>
        <p:spPr>
          <a:xfrm>
            <a:off x="457200" y="1765455"/>
            <a:ext cx="4316439" cy="4525963"/>
          </a:xfrm>
        </p:spPr>
        <p:txBody>
          <a:bodyPr>
            <a:normAutofit/>
          </a:bodyPr>
          <a:lstStyle/>
          <a:p>
            <a:pPr algn="just"/>
            <a:r>
              <a:rPr lang="fr-FR" sz="2400" dirty="0" smtClean="0">
                <a:solidFill>
                  <a:srgbClr val="FFFFFF"/>
                </a:solidFill>
              </a:rPr>
              <a:t>Beaucoup d’hommes et de femmes se posent les mêmes questions : Que fais-je ici ? D’où est-ce que je viens ? Où vais-je ? Y a-t-il une autre vie après celle-ci ? </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789574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descr="PPT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439893"/>
            <a:ext cx="8229600" cy="1143000"/>
          </a:xfrm>
        </p:spPr>
        <p:txBody>
          <a:bodyPr>
            <a:noAutofit/>
          </a:bodyPr>
          <a:lstStyle/>
          <a:p>
            <a:r>
              <a:rPr lang="fr-FR" dirty="0" smtClean="0">
                <a:solidFill>
                  <a:srgbClr val="FFFFFF"/>
                </a:solidFill>
              </a:rPr>
              <a:t>Des questions importantes</a:t>
            </a:r>
            <a:br>
              <a:rPr lang="fr-FR" dirty="0" smtClean="0">
                <a:solidFill>
                  <a:srgbClr val="FFFFFF"/>
                </a:solidFill>
              </a:rPr>
            </a:br>
            <a:r>
              <a:rPr lang="fr-FR" dirty="0" smtClean="0">
                <a:solidFill>
                  <a:srgbClr val="FFFFFF"/>
                </a:solidFill>
              </a:rPr>
              <a:t>sur la vie</a:t>
            </a:r>
            <a:endParaRPr lang="fr-FR" dirty="0">
              <a:solidFill>
                <a:srgbClr val="FFFFFF"/>
              </a:solidFill>
            </a:endParaRPr>
          </a:p>
        </p:txBody>
      </p:sp>
      <p:sp>
        <p:nvSpPr>
          <p:cNvPr id="3" name="Marcador de contenido 2"/>
          <p:cNvSpPr>
            <a:spLocks noGrp="1"/>
          </p:cNvSpPr>
          <p:nvPr>
            <p:ph sz="half" idx="1"/>
          </p:nvPr>
        </p:nvSpPr>
        <p:spPr>
          <a:xfrm>
            <a:off x="384210" y="1765456"/>
            <a:ext cx="3913924" cy="2433302"/>
          </a:xfrm>
        </p:spPr>
        <p:txBody>
          <a:bodyPr>
            <a:normAutofit lnSpcReduction="10000"/>
          </a:bodyPr>
          <a:lstStyle/>
          <a:p>
            <a:r>
              <a:rPr lang="fr-FR" sz="2300" dirty="0" smtClean="0">
                <a:solidFill>
                  <a:srgbClr val="FFFFFF"/>
                </a:solidFill>
              </a:rPr>
              <a:t>Face à ces questions existentielles, des philosophes, des écrivains et des penseurs tentent inutilement de répondre à la clameur instinctive du cœur humain. </a:t>
            </a:r>
            <a:endParaRPr lang="fr-FR" sz="2300" dirty="0" smtClean="0">
              <a:solidFill>
                <a:srgbClr val="FFFFFF"/>
              </a:solidFill>
            </a:endParaRPr>
          </a:p>
        </p:txBody>
      </p:sp>
      <p:sp>
        <p:nvSpPr>
          <p:cNvPr id="10" name="Marcador de contenido 2"/>
          <p:cNvSpPr>
            <a:spLocks noGrp="1"/>
          </p:cNvSpPr>
          <p:nvPr>
            <p:ph sz="half" idx="1"/>
          </p:nvPr>
        </p:nvSpPr>
        <p:spPr>
          <a:xfrm>
            <a:off x="4764968" y="1766266"/>
            <a:ext cx="4038600" cy="1764502"/>
          </a:xfrm>
        </p:spPr>
        <p:txBody>
          <a:bodyPr>
            <a:normAutofit/>
          </a:bodyPr>
          <a:lstStyle/>
          <a:p>
            <a:r>
              <a:rPr lang="fr-FR" sz="2300" dirty="0" smtClean="0">
                <a:solidFill>
                  <a:srgbClr val="FFFFFF"/>
                </a:solidFill>
              </a:rPr>
              <a:t>Beaucoup d'entre eux voient dans la théorie de l'évolution une option valable pour comprendre la vie. </a:t>
            </a:r>
            <a:endParaRPr lang="fr-FR" sz="23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8736289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_cast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32767"/>
            <a:ext cx="8229600" cy="1143000"/>
          </a:xfrm>
        </p:spPr>
        <p:txBody>
          <a:bodyPr>
            <a:normAutofit fontScale="90000"/>
          </a:bodyPr>
          <a:lstStyle/>
          <a:p>
            <a:r>
              <a:rPr lang="fr-FR" dirty="0" smtClean="0">
                <a:solidFill>
                  <a:srgbClr val="FFFFFF"/>
                </a:solidFill>
              </a:rPr>
              <a:t>La longue recherche d’un </a:t>
            </a:r>
            <a:br>
              <a:rPr lang="fr-FR" dirty="0" smtClean="0">
                <a:solidFill>
                  <a:srgbClr val="FFFFFF"/>
                </a:solidFill>
              </a:rPr>
            </a:br>
            <a:r>
              <a:rPr lang="fr-FR" dirty="0" smtClean="0">
                <a:solidFill>
                  <a:srgbClr val="FFFFFF"/>
                </a:solidFill>
              </a:rPr>
              <a:t>mécanisme évolutif</a:t>
            </a:r>
            <a:endParaRPr lang="fr-FR"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4215955246"/>
              </p:ext>
            </p:extLst>
          </p:nvPr>
        </p:nvGraphicFramePr>
        <p:xfrm>
          <a:off x="418650" y="1581876"/>
          <a:ext cx="8328355" cy="5216707"/>
        </p:xfrm>
        <a:graphic>
          <a:graphicData uri="http://schemas.openxmlformats.org/drawingml/2006/table">
            <a:tbl>
              <a:tblPr firstRow="1" bandRow="1">
                <a:tableStyleId>{5C22544A-7EE6-4342-B048-85BDC9FD1C3A}</a:tableStyleId>
              </a:tblPr>
              <a:tblGrid>
                <a:gridCol w="1879665"/>
                <a:gridCol w="2301859"/>
                <a:gridCol w="4146831"/>
              </a:tblGrid>
              <a:tr h="630026">
                <a:tc>
                  <a:txBody>
                    <a:bodyPr/>
                    <a:lstStyle/>
                    <a:p>
                      <a:pPr algn="ctr"/>
                      <a:r>
                        <a:rPr lang="fr-FR" sz="1800" b="1" i="0" u="none" strike="noStrike" kern="1200" baseline="0" noProof="0" smtClean="0">
                          <a:solidFill>
                            <a:srgbClr val="000000"/>
                          </a:solidFill>
                          <a:latin typeface="+mn-lt"/>
                          <a:ea typeface="+mn-ea"/>
                          <a:cs typeface="+mn-cs"/>
                        </a:rPr>
                        <a:t>THÉORIES ET DATES </a:t>
                      </a:r>
                      <a:endParaRPr lang="fr-FR" b="1" noProof="0">
                        <a:solidFill>
                          <a:srgbClr val="000000"/>
                        </a:solidFill>
                      </a:endParaRPr>
                    </a:p>
                  </a:txBody>
                  <a:tcPr>
                    <a:solidFill>
                      <a:schemeClr val="bg1">
                        <a:lumMod val="85000"/>
                        <a:alpha val="51000"/>
                      </a:schemeClr>
                    </a:solidFill>
                  </a:tcPr>
                </a:tc>
                <a:tc>
                  <a:txBody>
                    <a:bodyPr/>
                    <a:lstStyle/>
                    <a:p>
                      <a:pPr algn="ctr"/>
                      <a:r>
                        <a:rPr lang="fr-FR" sz="1800" b="1" i="0" u="none" strike="noStrike" kern="1200" baseline="0" noProof="0" smtClean="0">
                          <a:solidFill>
                            <a:srgbClr val="000000"/>
                          </a:solidFill>
                          <a:latin typeface="+mn-lt"/>
                          <a:ea typeface="+mn-ea"/>
                          <a:cs typeface="+mn-cs"/>
                        </a:rPr>
                        <a:t>PRINCIPAUX DÉFENSEURS </a:t>
                      </a:r>
                      <a:endParaRPr lang="fr-FR" b="1" noProof="0">
                        <a:solidFill>
                          <a:srgbClr val="000000"/>
                        </a:solidFill>
                      </a:endParaRPr>
                    </a:p>
                  </a:txBody>
                  <a:tcPr>
                    <a:solidFill>
                      <a:schemeClr val="bg1">
                        <a:lumMod val="85000"/>
                        <a:alpha val="51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smtClean="0">
                          <a:solidFill>
                            <a:srgbClr val="000000"/>
                          </a:solidFill>
                          <a:latin typeface="+mn-lt"/>
                          <a:ea typeface="+mn-ea"/>
                          <a:cs typeface="+mn-cs"/>
                        </a:rPr>
                        <a:t>CARACTÉRISTIQUES</a:t>
                      </a:r>
                      <a:endParaRPr lang="fr-FR" b="1" noProof="0">
                        <a:solidFill>
                          <a:srgbClr val="000000"/>
                        </a:solidFill>
                      </a:endParaRPr>
                    </a:p>
                  </a:txBody>
                  <a:tcPr>
                    <a:solidFill>
                      <a:schemeClr val="bg1">
                        <a:lumMod val="85000"/>
                        <a:alpha val="51000"/>
                      </a:schemeClr>
                    </a:solidFill>
                  </a:tcPr>
                </a:tc>
              </a:tr>
              <a:tr h="810034">
                <a:tc>
                  <a:txBody>
                    <a:bodyPr/>
                    <a:lstStyle/>
                    <a:p>
                      <a:r>
                        <a:rPr lang="fr-FR" sz="1600" b="0" i="0" u="none" strike="noStrike" kern="1200" baseline="0" noProof="0" smtClean="0">
                          <a:solidFill>
                            <a:schemeClr val="tx1"/>
                          </a:solidFill>
                          <a:latin typeface="+mn-lt"/>
                          <a:ea typeface="+mn-ea"/>
                          <a:cs typeface="+mn-cs"/>
                        </a:rPr>
                        <a:t>Lamarckisme </a:t>
                      </a:r>
                    </a:p>
                    <a:p>
                      <a:r>
                        <a:rPr lang="fr-FR" sz="1600" b="0" i="0" u="none" strike="noStrike" kern="1200" baseline="0" noProof="0" smtClean="0">
                          <a:solidFill>
                            <a:schemeClr val="tx1"/>
                          </a:solidFill>
                          <a:latin typeface="+mn-lt"/>
                          <a:ea typeface="+mn-ea"/>
                          <a:cs typeface="+mn-cs"/>
                        </a:rPr>
                        <a:t>1809-1859</a:t>
                      </a:r>
                      <a:endParaRPr lang="fr-FR" sz="1600" noProof="0">
                        <a:solidFill>
                          <a:schemeClr val="tx1"/>
                        </a:solidFill>
                      </a:endParaRPr>
                    </a:p>
                  </a:txBody>
                  <a:tcPr>
                    <a:solidFill>
                      <a:schemeClr val="bg1">
                        <a:lumMod val="85000"/>
                        <a:alpha val="51000"/>
                      </a:schemeClr>
                    </a:solidFill>
                  </a:tcPr>
                </a:tc>
                <a:tc>
                  <a:txBody>
                    <a:bodyPr/>
                    <a:lstStyle/>
                    <a:p>
                      <a:r>
                        <a:rPr lang="fr-FR" sz="1600" b="0" i="0" u="none" strike="noStrike" kern="1200" baseline="0" noProof="0" smtClean="0">
                          <a:solidFill>
                            <a:schemeClr val="tx1"/>
                          </a:solidFill>
                          <a:latin typeface="+mn-lt"/>
                          <a:ea typeface="+mn-ea"/>
                          <a:cs typeface="+mn-cs"/>
                        </a:rPr>
                        <a:t>Lamarck</a:t>
                      </a:r>
                      <a:endParaRPr lang="fr-FR" sz="1600" noProof="0">
                        <a:solidFill>
                          <a:schemeClr val="tx1"/>
                        </a:solidFill>
                      </a:endParaRPr>
                    </a:p>
                  </a:txBody>
                  <a:tcPr>
                    <a:solidFill>
                      <a:schemeClr val="bg1">
                        <a:lumMod val="85000"/>
                        <a:alpha val="51000"/>
                      </a:schemeClr>
                    </a:solidFill>
                  </a:tcPr>
                </a:tc>
                <a:tc>
                  <a:txBody>
                    <a:bodyPr/>
                    <a:lstStyle/>
                    <a:p>
                      <a:r>
                        <a:rPr lang="fr-FR" sz="1400" b="0" i="0" u="none" strike="noStrike" kern="1200" baseline="0" noProof="0" smtClean="0">
                          <a:solidFill>
                            <a:schemeClr val="tx1"/>
                          </a:solidFill>
                          <a:latin typeface="+mn-lt"/>
                          <a:ea typeface="+mn-ea"/>
                          <a:cs typeface="+mn-cs"/>
                        </a:rPr>
                        <a:t>La fonction crée l’organe ; les caractères acquis sont transmis à la descendance. </a:t>
                      </a:r>
                      <a:endParaRPr lang="fr-FR" sz="1400" noProof="0">
                        <a:solidFill>
                          <a:schemeClr val="tx1"/>
                        </a:solidFill>
                      </a:endParaRPr>
                    </a:p>
                  </a:txBody>
                  <a:tcPr>
                    <a:solidFill>
                      <a:schemeClr val="bg1">
                        <a:lumMod val="85000"/>
                        <a:alpha val="51000"/>
                      </a:schemeClr>
                    </a:solidFill>
                  </a:tcPr>
                </a:tc>
              </a:tr>
              <a:tr h="810034">
                <a:tc>
                  <a:txBody>
                    <a:bodyPr/>
                    <a:lstStyle/>
                    <a:p>
                      <a:r>
                        <a:rPr lang="fr-FR" sz="1600" b="0" i="0" u="none" strike="noStrike" kern="1200" baseline="0" noProof="0" smtClean="0">
                          <a:solidFill>
                            <a:schemeClr val="tx1"/>
                          </a:solidFill>
                          <a:latin typeface="+mn-lt"/>
                          <a:ea typeface="+mn-ea"/>
                          <a:cs typeface="+mn-cs"/>
                        </a:rPr>
                        <a:t>Darwinisme </a:t>
                      </a:r>
                    </a:p>
                    <a:p>
                      <a:r>
                        <a:rPr lang="fr-FR" sz="1600" b="0" i="0" u="none" strike="noStrike" kern="1200" baseline="0" noProof="0" smtClean="0">
                          <a:solidFill>
                            <a:schemeClr val="tx1"/>
                          </a:solidFill>
                          <a:latin typeface="+mn-lt"/>
                          <a:ea typeface="+mn-ea"/>
                          <a:cs typeface="+mn-cs"/>
                        </a:rPr>
                        <a:t>1859-1894</a:t>
                      </a:r>
                      <a:endParaRPr lang="fr-FR" sz="1600" noProof="0">
                        <a:solidFill>
                          <a:schemeClr val="tx1"/>
                        </a:solidFill>
                      </a:endParaRPr>
                    </a:p>
                  </a:txBody>
                  <a:tcPr>
                    <a:solidFill>
                      <a:schemeClr val="bg1">
                        <a:lumMod val="85000"/>
                        <a:alpha val="51000"/>
                      </a:schemeClr>
                    </a:solidFill>
                  </a:tcPr>
                </a:tc>
                <a:tc>
                  <a:txBody>
                    <a:bodyPr/>
                    <a:lstStyle/>
                    <a:p>
                      <a:r>
                        <a:rPr lang="fr-FR" sz="1600" b="0" i="0" u="none" strike="noStrike" kern="1200" baseline="0" noProof="0" smtClean="0">
                          <a:solidFill>
                            <a:schemeClr val="tx1"/>
                          </a:solidFill>
                          <a:latin typeface="+mn-lt"/>
                          <a:ea typeface="+mn-ea"/>
                          <a:cs typeface="+mn-cs"/>
                        </a:rPr>
                        <a:t>Darwin, Wallace</a:t>
                      </a:r>
                      <a:endParaRPr lang="fr-FR" sz="1600" noProof="0">
                        <a:solidFill>
                          <a:schemeClr val="tx1"/>
                        </a:solidFill>
                      </a:endParaRPr>
                    </a:p>
                  </a:txBody>
                  <a:tcPr>
                    <a:solidFill>
                      <a:schemeClr val="bg1">
                        <a:lumMod val="85000"/>
                        <a:alpha val="51000"/>
                      </a:schemeClr>
                    </a:solidFill>
                  </a:tcPr>
                </a:tc>
                <a:tc>
                  <a:txBody>
                    <a:bodyPr/>
                    <a:lstStyle/>
                    <a:p>
                      <a:r>
                        <a:rPr lang="fr-FR" sz="1400" b="0" i="0" u="none" strike="noStrike" kern="1200" baseline="0" noProof="0" smtClean="0">
                          <a:solidFill>
                            <a:schemeClr val="tx1"/>
                          </a:solidFill>
                          <a:latin typeface="+mn-lt"/>
                          <a:ea typeface="+mn-ea"/>
                          <a:cs typeface="+mn-cs"/>
                        </a:rPr>
                        <a:t>La sélection naturelle agit sur de petits changements, entraînant la survie des plus aptes. Hérédité par gemmules.</a:t>
                      </a:r>
                      <a:endParaRPr lang="fr-FR" sz="1400" noProof="0">
                        <a:solidFill>
                          <a:schemeClr val="tx1"/>
                        </a:solidFill>
                      </a:endParaRPr>
                    </a:p>
                  </a:txBody>
                  <a:tcPr>
                    <a:solidFill>
                      <a:schemeClr val="bg1">
                        <a:lumMod val="85000"/>
                        <a:alpha val="51000"/>
                      </a:schemeClr>
                    </a:solidFill>
                  </a:tcPr>
                </a:tc>
              </a:tr>
              <a:tr h="570024">
                <a:tc>
                  <a:txBody>
                    <a:bodyPr/>
                    <a:lstStyle/>
                    <a:p>
                      <a:r>
                        <a:rPr lang="fr-FR" sz="1600" b="0" i="0" u="none" strike="noStrike" kern="1200" baseline="0" noProof="0" smtClean="0">
                          <a:solidFill>
                            <a:schemeClr val="tx1"/>
                          </a:solidFill>
                          <a:latin typeface="+mn-lt"/>
                          <a:ea typeface="+mn-ea"/>
                          <a:cs typeface="+mn-cs"/>
                        </a:rPr>
                        <a:t>Mutationnisme 1894-1922</a:t>
                      </a:r>
                      <a:endParaRPr lang="fr-FR" sz="1600" noProof="0">
                        <a:solidFill>
                          <a:schemeClr val="tx1"/>
                        </a:solidFill>
                      </a:endParaRPr>
                    </a:p>
                  </a:txBody>
                  <a:tcPr>
                    <a:solidFill>
                      <a:schemeClr val="bg1">
                        <a:lumMod val="85000"/>
                        <a:alpha val="51000"/>
                      </a:schemeClr>
                    </a:solidFill>
                  </a:tcPr>
                </a:tc>
                <a:tc>
                  <a:txBody>
                    <a:bodyPr/>
                    <a:lstStyle/>
                    <a:p>
                      <a:r>
                        <a:rPr lang="fr-FR" sz="1600" b="0" i="0" u="none" strike="noStrike" kern="1200" baseline="0" noProof="0" smtClean="0">
                          <a:solidFill>
                            <a:schemeClr val="tx1"/>
                          </a:solidFill>
                          <a:latin typeface="+mn-lt"/>
                          <a:ea typeface="+mn-ea"/>
                          <a:cs typeface="+mn-cs"/>
                        </a:rPr>
                        <a:t>Morgan, de Vries</a:t>
                      </a:r>
                      <a:endParaRPr lang="fr-FR" sz="1600" noProof="0">
                        <a:solidFill>
                          <a:schemeClr val="tx1"/>
                        </a:solidFill>
                      </a:endParaRPr>
                    </a:p>
                  </a:txBody>
                  <a:tcPr>
                    <a:solidFill>
                      <a:schemeClr val="bg1">
                        <a:lumMod val="85000"/>
                        <a:alpha val="51000"/>
                      </a:schemeClr>
                    </a:solidFill>
                  </a:tcPr>
                </a:tc>
                <a:tc>
                  <a:txBody>
                    <a:bodyPr/>
                    <a:lstStyle/>
                    <a:p>
                      <a:r>
                        <a:rPr lang="fr-FR" sz="1400" b="0" i="0" u="none" strike="noStrike" kern="1200" baseline="0" noProof="0" smtClean="0">
                          <a:solidFill>
                            <a:schemeClr val="tx1"/>
                          </a:solidFill>
                          <a:latin typeface="+mn-lt"/>
                          <a:ea typeface="+mn-ea"/>
                          <a:cs typeface="+mn-cs"/>
                        </a:rPr>
                        <a:t>Évolution discontinue par mutations héréditaires de grande ampleur. Sélection naturelle moins importante. </a:t>
                      </a:r>
                      <a:endParaRPr lang="fr-FR" sz="1400" noProof="0">
                        <a:solidFill>
                          <a:schemeClr val="tx1"/>
                        </a:solidFill>
                      </a:endParaRPr>
                    </a:p>
                  </a:txBody>
                  <a:tcPr>
                    <a:solidFill>
                      <a:schemeClr val="bg1">
                        <a:lumMod val="85000"/>
                        <a:alpha val="51000"/>
                      </a:schemeClr>
                    </a:solidFill>
                  </a:tcPr>
                </a:tc>
              </a:tr>
              <a:tr h="1050044">
                <a:tc>
                  <a:txBody>
                    <a:bodyPr/>
                    <a:lstStyle/>
                    <a:p>
                      <a:r>
                        <a:rPr lang="fr-FR" sz="1600" b="0" i="0" u="none" strike="noStrike" kern="1200" baseline="0" noProof="0" smtClean="0">
                          <a:solidFill>
                            <a:schemeClr val="tx1"/>
                          </a:solidFill>
                          <a:latin typeface="+mn-lt"/>
                          <a:ea typeface="+mn-ea"/>
                          <a:cs typeface="+mn-cs"/>
                        </a:rPr>
                        <a:t>Néodarwinisme (théorie synthétique) </a:t>
                      </a:r>
                    </a:p>
                    <a:p>
                      <a:r>
                        <a:rPr lang="fr-FR" sz="1600" b="0" i="0" u="none" strike="noStrike" kern="1200" baseline="0" noProof="0" smtClean="0">
                          <a:solidFill>
                            <a:schemeClr val="tx1"/>
                          </a:solidFill>
                          <a:latin typeface="+mn-lt"/>
                          <a:ea typeface="+mn-ea"/>
                          <a:cs typeface="+mn-cs"/>
                        </a:rPr>
                        <a:t>1922-1968 </a:t>
                      </a:r>
                      <a:endParaRPr lang="fr-FR" sz="1600" noProof="0">
                        <a:solidFill>
                          <a:schemeClr val="tx1"/>
                        </a:solidFill>
                      </a:endParaRPr>
                    </a:p>
                  </a:txBody>
                  <a:tcPr>
                    <a:solidFill>
                      <a:schemeClr val="bg1">
                        <a:lumMod val="85000"/>
                        <a:alpha val="51000"/>
                      </a:schemeClr>
                    </a:solidFill>
                  </a:tcPr>
                </a:tc>
                <a:tc>
                  <a:txBody>
                    <a:bodyPr/>
                    <a:lstStyle/>
                    <a:p>
                      <a:r>
                        <a:rPr lang="fr-FR" sz="1600" b="0" i="0" u="none" strike="noStrike" kern="1200" baseline="0" noProof="0" smtClean="0">
                          <a:solidFill>
                            <a:schemeClr val="tx1"/>
                          </a:solidFill>
                          <a:latin typeface="+mn-lt"/>
                          <a:ea typeface="+mn-ea"/>
                          <a:cs typeface="+mn-cs"/>
                        </a:rPr>
                        <a:t>Chetverikov, Dobzhansky, Fisher, Haldane, Huxley, Mayr, Simpson, Wright</a:t>
                      </a:r>
                      <a:endParaRPr lang="fr-FR" sz="1600" noProof="0">
                        <a:solidFill>
                          <a:schemeClr val="tx1"/>
                        </a:solidFill>
                      </a:endParaRPr>
                    </a:p>
                  </a:txBody>
                  <a:tcPr>
                    <a:solidFill>
                      <a:schemeClr val="bg1">
                        <a:lumMod val="85000"/>
                        <a:alpha val="51000"/>
                      </a:schemeClr>
                    </a:solidFill>
                  </a:tcPr>
                </a:tc>
                <a:tc>
                  <a:txBody>
                    <a:bodyPr/>
                    <a:lstStyle/>
                    <a:p>
                      <a:r>
                        <a:rPr lang="fr-FR" sz="1400" b="0" i="0" u="none" strike="noStrike" kern="1200" baseline="0" noProof="0" smtClean="0">
                          <a:solidFill>
                            <a:schemeClr val="tx1"/>
                          </a:solidFill>
                          <a:latin typeface="+mn-lt"/>
                          <a:ea typeface="+mn-ea"/>
                          <a:cs typeface="+mn-cs"/>
                        </a:rPr>
                        <a:t>Attitude unanime : les mutations génétiques et la sélection naturelle sont les facteurs de l’apparition de nouvelles formes. Reconnaissance de l’importance des populations. En accord avec la classiﬁcation traditionnelle.</a:t>
                      </a:r>
                      <a:endParaRPr lang="fr-FR" sz="1400" noProof="0">
                        <a:solidFill>
                          <a:schemeClr val="tx1"/>
                        </a:solidFill>
                      </a:endParaRPr>
                    </a:p>
                  </a:txBody>
                  <a:tcPr>
                    <a:solidFill>
                      <a:schemeClr val="bg1">
                        <a:lumMod val="85000"/>
                        <a:alpha val="51000"/>
                      </a:schemeClr>
                    </a:solidFill>
                  </a:tcPr>
                </a:tc>
              </a:tr>
              <a:tr h="1050044">
                <a:tc>
                  <a:txBody>
                    <a:bodyPr/>
                    <a:lstStyle/>
                    <a:p>
                      <a:r>
                        <a:rPr lang="fr-FR" sz="1600" b="0" i="0" u="none" strike="noStrike" kern="1200" baseline="0" noProof="0" smtClean="0">
                          <a:solidFill>
                            <a:schemeClr val="tx1"/>
                          </a:solidFill>
                          <a:latin typeface="+mn-lt"/>
                          <a:ea typeface="+mn-ea"/>
                          <a:cs typeface="+mn-cs"/>
                        </a:rPr>
                        <a:t>Diversiﬁcation des idées de 1968 à aujourd’hui</a:t>
                      </a:r>
                      <a:endParaRPr lang="fr-FR" sz="1600" noProof="0">
                        <a:solidFill>
                          <a:schemeClr val="tx1"/>
                        </a:solidFill>
                      </a:endParaRPr>
                    </a:p>
                  </a:txBody>
                  <a:tcPr>
                    <a:solidFill>
                      <a:schemeClr val="bg1">
                        <a:lumMod val="85000"/>
                        <a:alpha val="51000"/>
                      </a:schemeClr>
                    </a:solidFill>
                  </a:tcPr>
                </a:tc>
                <a:tc>
                  <a:txBody>
                    <a:bodyPr/>
                    <a:lstStyle/>
                    <a:p>
                      <a:r>
                        <a:rPr lang="fr-FR" sz="1600" b="0" i="0" u="none" strike="noStrike" kern="1200" baseline="0" noProof="0" smtClean="0">
                          <a:solidFill>
                            <a:schemeClr val="tx1"/>
                          </a:solidFill>
                          <a:latin typeface="+mn-lt"/>
                          <a:ea typeface="+mn-ea"/>
                          <a:cs typeface="+mn-cs"/>
                        </a:rPr>
                        <a:t>Eldredge, Gould, Grassé, Henning, Kauffman, Kimura, Lewontin, Patterson, Platnick</a:t>
                      </a:r>
                      <a:endParaRPr lang="fr-FR" sz="1600" noProof="0">
                        <a:solidFill>
                          <a:schemeClr val="tx1"/>
                        </a:solidFill>
                      </a:endParaRPr>
                    </a:p>
                  </a:txBody>
                  <a:tcPr>
                    <a:solidFill>
                      <a:schemeClr val="bg1">
                        <a:lumMod val="85000"/>
                        <a:alpha val="51000"/>
                      </a:schemeClr>
                    </a:solidFill>
                  </a:tcPr>
                </a:tc>
                <a:tc>
                  <a:txBody>
                    <a:bodyPr/>
                    <a:lstStyle/>
                    <a:p>
                      <a:r>
                        <a:rPr lang="fr-FR" sz="1400" b="0" i="0" u="none" strike="noStrike" kern="1200" baseline="0" noProof="0" dirty="0" smtClean="0">
                          <a:solidFill>
                            <a:schemeClr val="tx1"/>
                          </a:solidFill>
                          <a:latin typeface="+mn-lt"/>
                          <a:ea typeface="+mn-ea"/>
                          <a:cs typeface="+mn-cs"/>
                        </a:rPr>
                        <a:t>Multiplication des idées contradictoires. Insatisfaction du néo-darwinisme. Accent mis sur la cladistique (systématisme phylogénétique). Recherche d’une cause à la complexité de la nature.</a:t>
                      </a:r>
                      <a:endParaRPr lang="fr-FR" sz="1400" noProof="0" dirty="0">
                        <a:solidFill>
                          <a:schemeClr val="tx1"/>
                        </a:solidFill>
                      </a:endParaRPr>
                    </a:p>
                  </a:txBody>
                  <a:tcPr>
                    <a:solidFill>
                      <a:schemeClr val="bg1">
                        <a:lumMod val="85000"/>
                        <a:alpha val="51000"/>
                      </a:schemeClr>
                    </a:solidFill>
                  </a:tcPr>
                </a:tc>
              </a:tr>
            </a:tbl>
          </a:graphicData>
        </a:graphic>
      </p:graphicFrame>
    </p:spTree>
    <p:extLst>
      <p:ext uri="{BB962C8B-B14F-4D97-AF65-F5344CB8AC3E}">
        <p14:creationId xmlns:p14="http://schemas.microsoft.com/office/powerpoint/2010/main" val="102697758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2871630"/>
            <a:ext cx="6119162" cy="1362075"/>
          </a:xfrm>
        </p:spPr>
        <p:txBody>
          <a:bodyPr>
            <a:noAutofit/>
          </a:bodyPr>
          <a:lstStyle/>
          <a:p>
            <a:r>
              <a:rPr lang="es-ES" sz="4800">
                <a:solidFill>
                  <a:schemeClr val="bg1"/>
                </a:solidFill>
              </a:rPr>
              <a:t>INDICES SCIENTIFIQUES EN FAVEUR DE DIEU</a:t>
            </a:r>
            <a:endParaRPr lang="en-US" sz="4800" dirty="0">
              <a:solidFill>
                <a:schemeClr val="bg1"/>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Il </a:t>
            </a:r>
            <a:r>
              <a:rPr lang="en-US" dirty="0" err="1" smtClean="0">
                <a:solidFill>
                  <a:srgbClr val="FFFFFF"/>
                </a:solidFill>
              </a:rPr>
              <a:t>ya</a:t>
            </a:r>
            <a:r>
              <a:rPr lang="en-US" dirty="0" smtClean="0">
                <a:solidFill>
                  <a:srgbClr val="FFFFFF"/>
                </a:solidFill>
              </a:rPr>
              <a:t> des </a:t>
            </a:r>
            <a:r>
              <a:rPr lang="en-US" dirty="0" err="1" smtClean="0">
                <a:solidFill>
                  <a:srgbClr val="FFFFFF"/>
                </a:solidFill>
              </a:rPr>
              <a:t>réponses</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32767"/>
            <a:ext cx="8229600" cy="1143000"/>
          </a:xfrm>
        </p:spPr>
        <p:txBody>
          <a:bodyPr/>
          <a:lstStyle/>
          <a:p>
            <a:pPr algn="l"/>
            <a:r>
              <a:rPr lang="fr-FR" dirty="0" smtClean="0">
                <a:solidFill>
                  <a:srgbClr val="FFFFFF"/>
                </a:solidFill>
              </a:rPr>
              <a:t>1. Matière</a:t>
            </a:r>
            <a:endParaRPr lang="fr-FR" dirty="0">
              <a:solidFill>
                <a:srgbClr val="FFFFFF"/>
              </a:solidFill>
            </a:endParaRPr>
          </a:p>
        </p:txBody>
      </p:sp>
      <p:sp>
        <p:nvSpPr>
          <p:cNvPr id="4" name="Marcador de contenido 3"/>
          <p:cNvSpPr>
            <a:spLocks noGrp="1"/>
          </p:cNvSpPr>
          <p:nvPr>
            <p:ph sz="half" idx="2"/>
          </p:nvPr>
        </p:nvSpPr>
        <p:spPr>
          <a:xfrm>
            <a:off x="457199" y="1425644"/>
            <a:ext cx="4996150" cy="4708525"/>
          </a:xfrm>
        </p:spPr>
        <p:txBody>
          <a:bodyPr>
            <a:noAutofit/>
          </a:bodyPr>
          <a:lstStyle/>
          <a:p>
            <a:pPr algn="just"/>
            <a:r>
              <a:rPr lang="fr-FR" sz="2100" dirty="0" smtClean="0">
                <a:solidFill>
                  <a:srgbClr val="FFFFFF"/>
                </a:solidFill>
              </a:rPr>
              <a:t>Pourquoi la matière est-elle organisée en particules subatomiques qui suivent des lois leur permettant de former plus de 100 éléments pour produire la matière de l’univers, ainsi que les molécules et les </a:t>
            </a:r>
            <a:r>
              <a:rPr lang="fr-FR" sz="2100" dirty="0" err="1" smtClean="0">
                <a:solidFill>
                  <a:srgbClr val="FFFFFF"/>
                </a:solidFill>
              </a:rPr>
              <a:t>modiﬁcations</a:t>
            </a:r>
            <a:r>
              <a:rPr lang="fr-FR" sz="2100" dirty="0" smtClean="0">
                <a:solidFill>
                  <a:srgbClr val="FFFFFF"/>
                </a:solidFill>
              </a:rPr>
              <a:t> chimiques nécessaires à la vie ?</a:t>
            </a:r>
          </a:p>
          <a:p>
            <a:pPr algn="just"/>
            <a:r>
              <a:rPr lang="fr-FR" sz="2100" dirty="0" smtClean="0">
                <a:solidFill>
                  <a:srgbClr val="FFFFFF"/>
                </a:solidFill>
              </a:rPr>
              <a:t>De plus, cette matière produit la lumière, qui nous permet de voir. La matière pourrait être simplement chaotique, sans lois. Les lois suggèrent une </a:t>
            </a:r>
            <a:r>
              <a:rPr lang="fr-FR" sz="2100" dirty="0" err="1" smtClean="0">
                <a:solidFill>
                  <a:srgbClr val="FFFFFF"/>
                </a:solidFill>
              </a:rPr>
              <a:t>planiﬁcation</a:t>
            </a:r>
            <a:r>
              <a:rPr lang="fr-FR" sz="2100" dirty="0" smtClean="0">
                <a:solidFill>
                  <a:srgbClr val="FFFFFF"/>
                </a:solidFill>
              </a:rPr>
              <a:t> intelligente.</a:t>
            </a:r>
          </a:p>
          <a:p>
            <a:pPr algn="just"/>
            <a:r>
              <a:rPr lang="fr-FR" sz="2100" spc="-70" dirty="0" smtClean="0">
                <a:solidFill>
                  <a:srgbClr val="FFFFFF"/>
                </a:solidFill>
              </a:rPr>
              <a:t>Pourquoi ces particules subatomiques ont-elles souvent la masse exacte nécessaire, au millième près ?</a:t>
            </a:r>
            <a:endParaRPr lang="fr-FR" sz="2100" spc="-7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05033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525668"/>
            <a:ext cx="8069292" cy="715887"/>
          </a:xfrm>
        </p:spPr>
        <p:txBody>
          <a:bodyPr>
            <a:noAutofit/>
          </a:bodyPr>
          <a:lstStyle/>
          <a:p>
            <a:r>
              <a:rPr lang="en-US" sz="4400" b="0" dirty="0" smtClean="0">
                <a:solidFill>
                  <a:srgbClr val="FFFFFF"/>
                </a:solidFill>
              </a:rPr>
              <a:t>2. Forces</a:t>
            </a:r>
            <a:endParaRPr lang="en-US" sz="4400" b="0" dirty="0">
              <a:solidFill>
                <a:srgbClr val="FFFFFF"/>
              </a:solidFill>
            </a:endParaRPr>
          </a:p>
        </p:txBody>
      </p:sp>
      <p:sp>
        <p:nvSpPr>
          <p:cNvPr id="3" name="Marcador de contenido 2"/>
          <p:cNvSpPr>
            <a:spLocks noGrp="1"/>
          </p:cNvSpPr>
          <p:nvPr>
            <p:ph type="body" sz="half" idx="2"/>
          </p:nvPr>
        </p:nvSpPr>
        <p:spPr>
          <a:xfrm>
            <a:off x="585830" y="1617859"/>
            <a:ext cx="5098873" cy="4884166"/>
          </a:xfrm>
        </p:spPr>
        <p:txBody>
          <a:bodyPr>
            <a:noAutofit/>
          </a:bodyPr>
          <a:lstStyle/>
          <a:p>
            <a:pPr algn="just"/>
            <a:r>
              <a:rPr lang="fr-FR" sz="2200" dirty="0" smtClean="0">
                <a:solidFill>
                  <a:srgbClr val="FFFFFF"/>
                </a:solidFill>
              </a:rPr>
              <a:t>La valeur et le domaine d’action très précis des 4 forces fondamentales de la physique correspondent exactement à ce qu’il faut pour permettre un univers adapté à la vie. La force de gravité, parce qu’elle est liée à la force électromagnétique, doit être extrêmement précise, sinon le Soleil ne fournirait plus à la Terre la bonne quantité de chaleur. Une telle précision s’apparente beaucoup à un dessein de Dieu.</a:t>
            </a:r>
            <a:endParaRPr lang="fr-FR" sz="22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04032743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2504</TotalTime>
  <Words>2452</Words>
  <Application>Microsoft Macintosh PowerPoint</Application>
  <PresentationFormat>Presentación en pantalla (4:3)</PresentationFormat>
  <Paragraphs>169</Paragraphs>
  <Slides>33</Slides>
  <Notes>3</Notes>
  <HiddenSlides>0</HiddenSlides>
  <MMClips>0</MMClips>
  <ScaleCrop>false</ScaleCrop>
  <HeadingPairs>
    <vt:vector size="4" baseType="variant">
      <vt:variant>
        <vt:lpstr>Tema</vt:lpstr>
      </vt:variant>
      <vt:variant>
        <vt:i4>1</vt:i4>
      </vt:variant>
      <vt:variant>
        <vt:lpstr>Títulos de diapositiva</vt:lpstr>
      </vt:variant>
      <vt:variant>
        <vt:i4>33</vt:i4>
      </vt:variant>
    </vt:vector>
  </HeadingPairs>
  <TitlesOfParts>
    <vt:vector size="34" baseType="lpstr">
      <vt:lpstr>Tema de Office</vt:lpstr>
      <vt:lpstr>Presentación de PowerPoint</vt:lpstr>
      <vt:lpstr>D’où venons-nous et où allons-nous ?</vt:lpstr>
      <vt:lpstr>La ballade du chanteur brésilien Léonardo</vt:lpstr>
      <vt:lpstr>Des questions importantes  sur la vie</vt:lpstr>
      <vt:lpstr>Des questions importantes sur la vie</vt:lpstr>
      <vt:lpstr>La longue recherche d’un  mécanisme évolutif</vt:lpstr>
      <vt:lpstr>INDICES SCIENTIFIQUES EN FAVEUR DE DIEU</vt:lpstr>
      <vt:lpstr>1. Matière</vt:lpstr>
      <vt:lpstr>2. Forces</vt:lpstr>
      <vt:lpstr>3. Vie</vt:lpstr>
      <vt:lpstr>4. Organismes</vt:lpstr>
      <vt:lpstr>5. Temps </vt:lpstr>
      <vt:lpstr>6. Fossiles </vt:lpstr>
      <vt:lpstr>7. Esprit</vt:lpstr>
      <vt:lpstr>Récit biblique  de la création</vt:lpstr>
      <vt:lpstr>Au commencement</vt:lpstr>
      <vt:lpstr>Ce qui se voit fut fait de ce qui  ne se voyait pas</vt:lpstr>
      <vt:lpstr>Les cieux sont des témoins muets du pouvoir de Dieu</vt:lpstr>
      <vt:lpstr>Comment Dieu fait-il l’univers ? </vt:lpstr>
      <vt:lpstr>LA PAROLE A ÉTÉ FAITE CHAIR</vt:lpstr>
      <vt:lpstr>Hors de portée humaine</vt:lpstr>
      <vt:lpstr>Tout vint par Jésus</vt:lpstr>
      <vt:lpstr>Jésus est Dieu</vt:lpstr>
      <vt:lpstr>Jésus est-il Jéhovah ?</vt:lpstr>
      <vt:lpstr>Un Être humain-divin :  Philippiens 2.5-8</vt:lpstr>
      <vt:lpstr>Sa Parole est puissante</vt:lpstr>
      <vt:lpstr>Vous pouvez devenir une  nouvelle création</vt:lpstr>
      <vt:lpstr>Sommaire</vt:lpstr>
      <vt:lpstr>De l'athéisme au christianisme</vt:lpstr>
      <vt:lpstr>De l'athéisme au christianisme</vt:lpstr>
      <vt:lpstr>De l'athéisme au christianisme</vt:lpstr>
      <vt:lpstr>Ma décision</vt:lpstr>
      <vt:lpstr>Le sujet suivant :</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194</cp:revision>
  <dcterms:created xsi:type="dcterms:W3CDTF">2016-10-26T07:26:55Z</dcterms:created>
  <dcterms:modified xsi:type="dcterms:W3CDTF">2017-01-31T15:07:40Z</dcterms:modified>
</cp:coreProperties>
</file>